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77" r:id="rId2"/>
    <p:sldId id="276" r:id="rId3"/>
    <p:sldId id="290" r:id="rId4"/>
    <p:sldId id="292" r:id="rId5"/>
    <p:sldId id="291" r:id="rId6"/>
    <p:sldId id="260" r:id="rId7"/>
    <p:sldId id="282" r:id="rId8"/>
    <p:sldId id="273" r:id="rId9"/>
    <p:sldId id="259" r:id="rId10"/>
    <p:sldId id="293" r:id="rId11"/>
    <p:sldId id="294" r:id="rId12"/>
    <p:sldId id="295" r:id="rId13"/>
    <p:sldId id="297" r:id="rId14"/>
    <p:sldId id="298" r:id="rId15"/>
    <p:sldId id="299" r:id="rId16"/>
    <p:sldId id="300" r:id="rId17"/>
    <p:sldId id="275" r:id="rId18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antal ginoux" initials="cg" lastIdx="0" clrIdx="0">
    <p:extLst>
      <p:ext uri="{19B8F6BF-5375-455C-9EA6-DF929625EA0E}">
        <p15:presenceInfo xmlns:p15="http://schemas.microsoft.com/office/powerpoint/2012/main" userId="a0bb0d49ca7b2a2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08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>
      <p:cViewPr varScale="1">
        <p:scale>
          <a:sx n="114" d="100"/>
          <a:sy n="114" d="100"/>
        </p:scale>
        <p:origin x="1560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03AAEA-6885-482B-B9DE-0F2B8E7AFC63}" type="datetimeFigureOut">
              <a:rPr lang="fr-FR" smtClean="0"/>
              <a:t>23/01/2020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B936A3-AFDD-4B92-866F-AF25F3C0D0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0462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23/01/2020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73669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23/01/2020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125180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23/01/2020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903764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23/01/2020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630921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23/01/2020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375703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23/01/2020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1370548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23/01/2020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103636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23/01/2020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53599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23/01/2020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611106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23/01/2020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097928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23/01/2020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74183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23/01/2020</a:t>
            </a:fld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844514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23/01/2020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830011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23/01/2020</a:t>
            </a:fld>
            <a:endParaRPr lang="fr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82054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23/01/2020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44918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23/01/2020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65925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23/01/2020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86567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roixbleue.fr/IMG/pps/Animation.pps" TargetMode="External"/><Relationship Id="rId13" Type="http://schemas.openxmlformats.org/officeDocument/2006/relationships/image" Target="../media/image34.jpeg"/><Relationship Id="rId3" Type="http://schemas.openxmlformats.org/officeDocument/2006/relationships/hyperlink" Target="http://www.croixbleue.fr/IMG/pdf/alcoologie.pdf" TargetMode="External"/><Relationship Id="rId7" Type="http://schemas.openxmlformats.org/officeDocument/2006/relationships/hyperlink" Target="http://www.croixbleue.fr/IMG/pps/Engagement.pps" TargetMode="External"/><Relationship Id="rId12" Type="http://schemas.openxmlformats.org/officeDocument/2006/relationships/hyperlink" Target="http://www.croixbleue.fr/IMG/pps/Accueil.pps" TargetMode="External"/><Relationship Id="rId2" Type="http://schemas.openxmlformats.org/officeDocument/2006/relationships/hyperlink" Target="http://www.croixbleue.fr/IMG/pdf/synapse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roixbleue.fr/IMG/pps/Formation_initiale.pps" TargetMode="External"/><Relationship Id="rId11" Type="http://schemas.openxmlformats.org/officeDocument/2006/relationships/hyperlink" Target="http://www.croixbleue.fr/IMG/pps/Addictions.pps" TargetMode="External"/><Relationship Id="rId5" Type="http://schemas.openxmlformats.org/officeDocument/2006/relationships/hyperlink" Target="http://www.croixbleue.fr/IMG/pps/Entrer_en_relation.pps" TargetMode="External"/><Relationship Id="rId10" Type="http://schemas.openxmlformats.org/officeDocument/2006/relationships/hyperlink" Target="http://www.croixbleue.fr/IMG/pps/Ouverture.pps" TargetMode="External"/><Relationship Id="rId4" Type="http://schemas.openxmlformats.org/officeDocument/2006/relationships/hyperlink" Target="http://www.croixbleue.fr/IMG/pdf/dossier_presentation_2015.pdf" TargetMode="External"/><Relationship Id="rId9" Type="http://schemas.openxmlformats.org/officeDocument/2006/relationships/hyperlink" Target="http://www.croixbleue.fr/IMG/pps/Codependance.pps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croixbleue.fr/IMG/xlsx/livre_comptes_2018.xlsx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roixbleue.fr/IMG/pdf/note_generale_fin_annee_2018_pdf-2.pdf" TargetMode="External"/><Relationship Id="rId7" Type="http://schemas.openxmlformats.org/officeDocument/2006/relationships/hyperlink" Target="http://www.croixbleue.fr/IMG/xlsx/fiche_membre_2018.xlsx" TargetMode="External"/><Relationship Id="rId2" Type="http://schemas.openxmlformats.org/officeDocument/2006/relationships/hyperlink" Target="http://www.croixbleue.fr/IMG/pdf/note_explicative_recensement_2018_1_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roixbleue.fr/IMG/xlsx/fiche_section_2018.xlsx" TargetMode="External"/><Relationship Id="rId5" Type="http://schemas.openxmlformats.org/officeDocument/2006/relationships/hyperlink" Target="http://www.croixbleue.fr/IMG/doc/rapport_moral_2018.doc" TargetMode="External"/><Relationship Id="rId4" Type="http://schemas.openxmlformats.org/officeDocument/2006/relationships/hyperlink" Target="http://www.croixbleue.fr/IMG/xls/prefacture_2019.xls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roixbleue.fr/IMG/xls/commandes_doc_interne_2019.xls" TargetMode="External"/><Relationship Id="rId3" Type="http://schemas.openxmlformats.org/officeDocument/2006/relationships/hyperlink" Target="http://www.croixbleue.fr/IMG/pdf/recu_don.pdf" TargetMode="External"/><Relationship Id="rId7" Type="http://schemas.openxmlformats.org/officeDocument/2006/relationships/hyperlink" Target="http://www.croixbleue.fr/IMG/xls/note_de_frais_abandon.xls" TargetMode="External"/><Relationship Id="rId2" Type="http://schemas.openxmlformats.org/officeDocument/2006/relationships/hyperlink" Target="http://www.croixbleue.fr/IMG/xlsx/livre_comptes_2018.xlsx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roixbleue.fr/IMG/xls/Bareme_deplacements.xls" TargetMode="External"/><Relationship Id="rId5" Type="http://schemas.openxmlformats.org/officeDocument/2006/relationships/hyperlink" Target="http://www.croixbleue.fr/IMG/xlsx/note_de_frais-2019_groupe_et_section.xlsx" TargetMode="External"/><Relationship Id="rId4" Type="http://schemas.openxmlformats.org/officeDocument/2006/relationships/hyperlink" Target="http://www.croixbleue.fr/IMG/doc/recu_dons_croix_bleue.doc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z3xmi.it/pagina.phtml?_id_articolo=9958-Due-nuove-iniziative-per-offrire-e-ricevere-servizi-in-zona-3.html" TargetMode="External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11.jp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6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1.png"/><Relationship Id="rId11" Type="http://schemas.openxmlformats.org/officeDocument/2006/relationships/image" Target="../media/image20.jpeg"/><Relationship Id="rId5" Type="http://schemas.openxmlformats.org/officeDocument/2006/relationships/hyperlink" Target="mailto:cbleuesiege@gmail.com" TargetMode="External"/><Relationship Id="rId10" Type="http://schemas.openxmlformats.org/officeDocument/2006/relationships/image" Target="../media/image19.jpeg"/><Relationship Id="rId4" Type="http://schemas.openxmlformats.org/officeDocument/2006/relationships/image" Target="../media/image15.gif"/><Relationship Id="rId9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11560" y="339572"/>
            <a:ext cx="7486777" cy="660698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fr-FR" dirty="0">
                <a:solidFill>
                  <a:srgbClr val="3808EA"/>
                </a:solidFill>
                <a:latin typeface="Cooper Black" panose="0208090404030B020404" pitchFamily="18" charset="0"/>
              </a:rPr>
              <a:t>LA CROIX BLEUE FRANCAISE</a:t>
            </a:r>
          </a:p>
        </p:txBody>
      </p:sp>
      <p:pic>
        <p:nvPicPr>
          <p:cNvPr id="4" name="Espace réservé du contenu 3" descr="cb logo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09392" y="2492896"/>
            <a:ext cx="3491111" cy="1620873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1CF5A6DC-8DFA-404B-8101-94F5655285D3}"/>
              </a:ext>
            </a:extLst>
          </p:cNvPr>
          <p:cNvSpPr txBox="1">
            <a:spLocks/>
          </p:cNvSpPr>
          <p:nvPr/>
        </p:nvSpPr>
        <p:spPr>
          <a:xfrm>
            <a:off x="-136223" y="1000270"/>
            <a:ext cx="8530031" cy="17806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000" dirty="0">
                <a:solidFill>
                  <a:srgbClr val="002060"/>
                </a:solidFill>
                <a:latin typeface="Cooper Black" panose="0208090404030B020404" pitchFamily="18" charset="0"/>
              </a:rPr>
              <a:t>REUNION DES RESPONSABLES</a:t>
            </a:r>
          </a:p>
          <a:p>
            <a:r>
              <a:rPr lang="fr-FR" sz="3000" dirty="0">
                <a:solidFill>
                  <a:srgbClr val="002060"/>
                </a:solidFill>
                <a:latin typeface="Cooper Black" panose="0208090404030B020404" pitchFamily="18" charset="0"/>
              </a:rPr>
              <a:t>Du 30 novembre, 1 et 2 décembre 2018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CEEE5E2E-0B22-4F1F-8BC5-050A480D8588}"/>
              </a:ext>
            </a:extLst>
          </p:cNvPr>
          <p:cNvSpPr txBox="1">
            <a:spLocks/>
          </p:cNvSpPr>
          <p:nvPr/>
        </p:nvSpPr>
        <p:spPr>
          <a:xfrm>
            <a:off x="107504" y="4428403"/>
            <a:ext cx="8229600" cy="21350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000" dirty="0">
                <a:solidFill>
                  <a:srgbClr val="002060"/>
                </a:solidFill>
                <a:latin typeface="Cooper Black" panose="0208090404030B020404" pitchFamily="18" charset="0"/>
              </a:rPr>
              <a:t>ATELIER N°2 </a:t>
            </a:r>
          </a:p>
          <a:p>
            <a:endParaRPr lang="fr-FR" sz="2000" dirty="0">
              <a:solidFill>
                <a:srgbClr val="002060"/>
              </a:solidFill>
              <a:latin typeface="Cooper Black" panose="0208090404030B020404" pitchFamily="18" charset="0"/>
            </a:endParaRPr>
          </a:p>
          <a:p>
            <a:r>
              <a:rPr lang="fr-FR" sz="2000" dirty="0">
                <a:solidFill>
                  <a:srgbClr val="002060"/>
                </a:solidFill>
                <a:latin typeface="Cooper Black" panose="0208090404030B020404" pitchFamily="18" charset="0"/>
              </a:rPr>
              <a:t>ROLE ET MISSIONS DU SIEGE et du </a:t>
            </a:r>
          </a:p>
          <a:p>
            <a:r>
              <a:rPr lang="fr-FR" sz="2000" dirty="0">
                <a:solidFill>
                  <a:srgbClr val="002060"/>
                </a:solidFill>
                <a:latin typeface="Cooper Black" panose="0208090404030B020404" pitchFamily="18" charset="0"/>
              </a:rPr>
              <a:t>CONSEIL D’ADMINISTRATION</a:t>
            </a:r>
          </a:p>
          <a:p>
            <a:r>
              <a:rPr lang="fr-FR" sz="2000" dirty="0">
                <a:solidFill>
                  <a:srgbClr val="002060"/>
                </a:solidFill>
                <a:latin typeface="Cooper Black" panose="0208090404030B020404" pitchFamily="18" charset="0"/>
              </a:rPr>
              <a:t>DOCS de fin d’année</a:t>
            </a:r>
          </a:p>
        </p:txBody>
      </p:sp>
    </p:spTree>
    <p:extLst>
      <p:ext uri="{BB962C8B-B14F-4D97-AF65-F5344CB8AC3E}">
        <p14:creationId xmlns:p14="http://schemas.microsoft.com/office/powerpoint/2010/main" val="42667518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1960">
        <p159:morph option="byObject"/>
      </p:transition>
    </mc:Choice>
    <mc:Fallback xmlns="">
      <p:transition spd="slow" advTm="196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2EBD018-56D9-42FD-BDEE-D32962DCA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616" y="188640"/>
            <a:ext cx="5976664" cy="641058"/>
          </a:xfr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r>
              <a:rPr lang="fr-FR" sz="3000" dirty="0">
                <a:solidFill>
                  <a:schemeClr val="accent2">
                    <a:lumMod val="50000"/>
                  </a:schemeClr>
                </a:solidFill>
              </a:rPr>
              <a:t>LA COMMISSION DE FORMATION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07E3CB1-61BA-4836-AD62-1729A8B5A1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829698"/>
            <a:ext cx="7560840" cy="6000080"/>
          </a:xfrm>
        </p:spPr>
        <p:txBody>
          <a:bodyPr>
            <a:normAutofit lnSpcReduction="10000"/>
          </a:bodyPr>
          <a:lstStyle/>
          <a:p>
            <a:r>
              <a:rPr lang="fr-FR" sz="2500" b="1" dirty="0">
                <a:solidFill>
                  <a:schemeClr val="accent2">
                    <a:lumMod val="50000"/>
                  </a:schemeClr>
                </a:solidFill>
              </a:rPr>
              <a:t>Modules Formation</a:t>
            </a:r>
            <a:r>
              <a:rPr lang="fr-FR" sz="2500" b="1" dirty="0"/>
              <a:t> </a:t>
            </a:r>
            <a:r>
              <a:rPr lang="fr-FR" sz="2500" b="1" dirty="0">
                <a:solidFill>
                  <a:schemeClr val="accent2">
                    <a:lumMod val="50000"/>
                  </a:schemeClr>
                </a:solidFill>
              </a:rPr>
              <a:t>CROIX BLEUE </a:t>
            </a:r>
          </a:p>
          <a:p>
            <a:r>
              <a:rPr lang="fr-FR" sz="2500" b="1" u="sng" dirty="0">
                <a:solidFill>
                  <a:schemeClr val="accent2">
                    <a:lumMod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 Boite à Outils</a:t>
            </a:r>
            <a:endParaRPr lang="fr-FR" sz="2500" b="1" u="sng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fr-FR" sz="2500" b="1" dirty="0">
                <a:solidFill>
                  <a:schemeClr val="accent2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Alcoologie</a:t>
            </a:r>
            <a:endParaRPr lang="fr-FR" sz="2500" b="1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fr-FR" sz="2500" b="1" dirty="0">
                <a:solidFill>
                  <a:schemeClr val="accent2">
                    <a:lumMod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Présentation de la Croix Bleue</a:t>
            </a:r>
            <a:endParaRPr lang="fr-FR" sz="2500" b="1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fr-FR" sz="2500" b="1" dirty="0">
                <a:solidFill>
                  <a:schemeClr val="accent2">
                    <a:lumMod val="50000"/>
                  </a:schemeClr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Entrer en relation</a:t>
            </a:r>
            <a:endParaRPr lang="fr-FR" sz="2500" b="1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fr-FR" sz="2500" b="1" dirty="0">
                <a:solidFill>
                  <a:schemeClr val="accent2">
                    <a:lumMod val="50000"/>
                  </a:schemeClr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Formation Initiale</a:t>
            </a:r>
            <a:endParaRPr lang="fr-FR" sz="2500" b="1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fr-FR" sz="2500" b="1" dirty="0">
                <a:solidFill>
                  <a:schemeClr val="accent2">
                    <a:lumMod val="50000"/>
                  </a:schemeClr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L’engagement</a:t>
            </a:r>
            <a:endParaRPr lang="fr-FR" sz="2500" b="1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fr-FR" sz="2500" b="1" dirty="0">
                <a:solidFill>
                  <a:schemeClr val="accent2">
                    <a:lumMod val="50000"/>
                  </a:schemeClr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L’animation</a:t>
            </a:r>
            <a:endParaRPr lang="fr-FR" sz="2500" b="1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fr-FR" sz="2500" b="1" dirty="0">
                <a:solidFill>
                  <a:schemeClr val="accent2">
                    <a:lumMod val="50000"/>
                  </a:schemeClr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 codépendance</a:t>
            </a:r>
            <a:endParaRPr lang="fr-FR" sz="2500" b="1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fr-FR" sz="2500" b="1" dirty="0">
                <a:solidFill>
                  <a:schemeClr val="accent2">
                    <a:lumMod val="50000"/>
                  </a:schemeClr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L’ouverture</a:t>
            </a:r>
            <a:endParaRPr lang="fr-FR" sz="2500" b="1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fr-FR" sz="2500" b="1" dirty="0">
                <a:solidFill>
                  <a:schemeClr val="accent2">
                    <a:lumMod val="50000"/>
                  </a:schemeClr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Les Addictions</a:t>
            </a:r>
            <a:endParaRPr lang="fr-FR" sz="2500" b="1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fr-FR" sz="2500" b="1" dirty="0">
                <a:solidFill>
                  <a:schemeClr val="accent2">
                    <a:lumMod val="50000"/>
                  </a:schemeClr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L’Accueil</a:t>
            </a:r>
            <a:endParaRPr lang="fr-FR" sz="2500" b="1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fr-FR" dirty="0"/>
          </a:p>
        </p:txBody>
      </p:sp>
      <p:pic>
        <p:nvPicPr>
          <p:cNvPr id="8194" name="Picture 2" descr="RÃ©sultat de recherche d'images pour &quot;DESSIN DE FORMATION&quot;">
            <a:extLst>
              <a:ext uri="{FF2B5EF4-FFF2-40B4-BE49-F238E27FC236}">
                <a16:creationId xmlns:a16="http://schemas.microsoft.com/office/drawing/2014/main" id="{F3A9B367-64EA-4A4E-8B09-C96731F7C2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429000"/>
            <a:ext cx="3213568" cy="2168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39821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8212AF8-E807-4D5B-848B-47C0AA35A9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3888" y="1124744"/>
            <a:ext cx="5328592" cy="5429732"/>
          </a:xfrm>
        </p:spPr>
        <p:txBody>
          <a:bodyPr>
            <a:normAutofit fontScale="92500" lnSpcReduction="20000"/>
          </a:bodyPr>
          <a:lstStyle/>
          <a:p>
            <a:r>
              <a:rPr lang="fr-FR" sz="3000" b="1" dirty="0">
                <a:highlight>
                  <a:srgbClr val="00FF00"/>
                </a:highlight>
              </a:rPr>
              <a:t>FORMATIONS</a:t>
            </a:r>
          </a:p>
          <a:p>
            <a:pPr marL="0" indent="0">
              <a:buNone/>
            </a:pPr>
            <a:endParaRPr lang="fr-FR" sz="3000" b="1" dirty="0">
              <a:highlight>
                <a:srgbClr val="00FF00"/>
              </a:highlight>
            </a:endParaRPr>
          </a:p>
          <a:p>
            <a:pPr>
              <a:buFontTx/>
              <a:buChar char="-"/>
            </a:pPr>
            <a:r>
              <a:rPr lang="fr-FR" sz="3000" b="1" dirty="0"/>
              <a:t>NATIONALES</a:t>
            </a:r>
          </a:p>
          <a:p>
            <a:pPr>
              <a:buFontTx/>
              <a:buChar char="-"/>
            </a:pPr>
            <a:r>
              <a:rPr lang="fr-FR" sz="3000" b="1" dirty="0"/>
              <a:t>REGIONALES</a:t>
            </a:r>
          </a:p>
          <a:p>
            <a:pPr>
              <a:buFontTx/>
              <a:buChar char="-"/>
            </a:pPr>
            <a:r>
              <a:rPr lang="fr-FR" sz="3000" b="1" dirty="0"/>
              <a:t>LOCALES</a:t>
            </a:r>
          </a:p>
          <a:p>
            <a:pPr>
              <a:buFontTx/>
              <a:buChar char="-"/>
            </a:pPr>
            <a:endParaRPr lang="fr-FR" sz="3000" b="1" dirty="0"/>
          </a:p>
          <a:p>
            <a:r>
              <a:rPr lang="fr-FR" sz="3000" b="1" dirty="0"/>
              <a:t>PROPOSITIONS DE FORMATION </a:t>
            </a:r>
          </a:p>
          <a:p>
            <a:pPr>
              <a:buFontTx/>
              <a:buChar char="-"/>
            </a:pPr>
            <a:endParaRPr lang="fr-FR" sz="3000" b="1" dirty="0"/>
          </a:p>
          <a:p>
            <a:pPr marL="0" indent="0">
              <a:buNone/>
            </a:pPr>
            <a:endParaRPr lang="fr-FR" sz="3000" b="1" dirty="0"/>
          </a:p>
          <a:p>
            <a:r>
              <a:rPr lang="fr-FR" sz="3000" b="1" dirty="0"/>
              <a:t>FORMATIONS CAMERUP</a:t>
            </a:r>
          </a:p>
          <a:p>
            <a:pPr marL="0" indent="0">
              <a:buNone/>
            </a:pPr>
            <a:endParaRPr lang="fr-FR" b="1" dirty="0"/>
          </a:p>
          <a:p>
            <a:pPr marL="0" indent="0">
              <a:buNone/>
            </a:pPr>
            <a:endParaRPr lang="fr-FR" b="1" dirty="0"/>
          </a:p>
          <a:p>
            <a:pPr marL="0" indent="0">
              <a:buNone/>
            </a:pPr>
            <a:endParaRPr lang="fr-FR" b="1" dirty="0"/>
          </a:p>
        </p:txBody>
      </p:sp>
      <p:pic>
        <p:nvPicPr>
          <p:cNvPr id="9218" name="Picture 2" descr="RÃ©sultat de recherche d'images pour &quot;DESSIN DE FORMATION&quot;">
            <a:extLst>
              <a:ext uri="{FF2B5EF4-FFF2-40B4-BE49-F238E27FC236}">
                <a16:creationId xmlns:a16="http://schemas.microsoft.com/office/drawing/2014/main" id="{D80D2761-72B3-4ED0-A46B-66381658F0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91" r="34092" b="-1"/>
          <a:stretch/>
        </p:blipFill>
        <p:spPr bwMode="auto">
          <a:xfrm>
            <a:off x="20" y="-1"/>
            <a:ext cx="4046200" cy="6858001"/>
          </a:xfrm>
          <a:custGeom>
            <a:avLst/>
            <a:gdLst>
              <a:gd name="connsiteX0" fmla="*/ 842596 w 5394960"/>
              <a:gd name="connsiteY0" fmla="*/ 0 h 6858000"/>
              <a:gd name="connsiteX1" fmla="*/ 5394960 w 5394960"/>
              <a:gd name="connsiteY1" fmla="*/ 0 h 6858000"/>
              <a:gd name="connsiteX2" fmla="*/ 5394960 w 5394960"/>
              <a:gd name="connsiteY2" fmla="*/ 21851 h 6858000"/>
              <a:gd name="connsiteX3" fmla="*/ 4365943 w 5394960"/>
              <a:gd name="connsiteY3" fmla="*/ 6858000 h 6858000"/>
              <a:gd name="connsiteX4" fmla="*/ 0 w 5394960"/>
              <a:gd name="connsiteY4" fmla="*/ 6858000 h 6858000"/>
              <a:gd name="connsiteX5" fmla="*/ 0 w 5394960"/>
              <a:gd name="connsiteY5" fmla="*/ 566615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0" name="Isosceles Triangle 70">
            <a:extLst>
              <a:ext uri="{FF2B5EF4-FFF2-40B4-BE49-F238E27FC236}">
                <a16:creationId xmlns:a16="http://schemas.microsoft.com/office/drawing/2014/main" id="{3BCB5F6A-9EB0-40B0-9D13-3023E9A20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631947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Titre 1">
            <a:extLst>
              <a:ext uri="{FF2B5EF4-FFF2-40B4-BE49-F238E27FC236}">
                <a16:creationId xmlns:a16="http://schemas.microsoft.com/office/drawing/2014/main" id="{E1459051-BA3A-43F7-8766-93BB0AB5C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9792" y="303524"/>
            <a:ext cx="5573216" cy="654757"/>
          </a:xfr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r>
              <a:rPr lang="fr-FR" sz="3000" dirty="0">
                <a:solidFill>
                  <a:schemeClr val="accent2">
                    <a:lumMod val="50000"/>
                  </a:schemeClr>
                </a:solidFill>
              </a:rPr>
              <a:t>LA COMMISSION DE FORMATION</a:t>
            </a:r>
          </a:p>
        </p:txBody>
      </p:sp>
    </p:spTree>
    <p:extLst>
      <p:ext uri="{BB962C8B-B14F-4D97-AF65-F5344CB8AC3E}">
        <p14:creationId xmlns:p14="http://schemas.microsoft.com/office/powerpoint/2010/main" val="17815831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CE9E972-6161-4682-BF59-D79376303F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591" y="1340768"/>
            <a:ext cx="6696745" cy="5400600"/>
          </a:xfrm>
        </p:spPr>
        <p:txBody>
          <a:bodyPr>
            <a:normAutofit/>
          </a:bodyPr>
          <a:lstStyle/>
          <a:p>
            <a:r>
              <a:rPr lang="fr-FR" sz="3000" dirty="0"/>
              <a:t> PREPARE</a:t>
            </a:r>
          </a:p>
          <a:p>
            <a:endParaRPr lang="fr-FR" sz="3000" dirty="0"/>
          </a:p>
          <a:p>
            <a:r>
              <a:rPr lang="fr-FR" sz="3000" dirty="0"/>
              <a:t> COLLECTE</a:t>
            </a:r>
          </a:p>
          <a:p>
            <a:pPr marL="0" indent="0">
              <a:buNone/>
            </a:pPr>
            <a:endParaRPr lang="fr-FR" sz="3000" dirty="0"/>
          </a:p>
          <a:p>
            <a:r>
              <a:rPr lang="fr-FR" sz="3000" dirty="0"/>
              <a:t> REGROUPE</a:t>
            </a:r>
          </a:p>
          <a:p>
            <a:endParaRPr lang="fr-FR" sz="3000" dirty="0"/>
          </a:p>
          <a:p>
            <a:r>
              <a:rPr lang="fr-FR" sz="3000" dirty="0"/>
              <a:t> ORGANISE</a:t>
            </a:r>
          </a:p>
          <a:p>
            <a:endParaRPr lang="fr-FR" sz="3000" dirty="0"/>
          </a:p>
          <a:p>
            <a:r>
              <a:rPr lang="fr-FR" sz="3000" dirty="0"/>
              <a:t> CONSEILLE</a:t>
            </a:r>
          </a:p>
          <a:p>
            <a:endParaRPr lang="fr-FR" sz="3000" dirty="0"/>
          </a:p>
          <a:p>
            <a:endParaRPr lang="fr-FR" dirty="0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363AA07A-62E4-43F9-A39D-102544A5B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9673" y="465920"/>
            <a:ext cx="5546576" cy="731168"/>
          </a:xfr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r>
              <a:rPr lang="fr-FR" sz="3000" dirty="0">
                <a:solidFill>
                  <a:schemeClr val="accent2">
                    <a:lumMod val="50000"/>
                  </a:schemeClr>
                </a:solidFill>
              </a:rPr>
              <a:t>LA COMMISSION DES FINANCES</a:t>
            </a:r>
          </a:p>
        </p:txBody>
      </p:sp>
      <p:pic>
        <p:nvPicPr>
          <p:cNvPr id="12290" name="Picture 2" descr="RÃ©sultat de recherche d'images pour &quot;DESSIN DE FINANCE&quot;">
            <a:extLst>
              <a:ext uri="{FF2B5EF4-FFF2-40B4-BE49-F238E27FC236}">
                <a16:creationId xmlns:a16="http://schemas.microsoft.com/office/drawing/2014/main" id="{AEFDE35F-876D-4D50-B225-618C2FA92D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244353"/>
            <a:ext cx="263842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RÃ©sultat de recherche d'images pour &quot;DESSIN D'ORDINATEUR&quot;">
            <a:extLst>
              <a:ext uri="{FF2B5EF4-FFF2-40B4-BE49-F238E27FC236}">
                <a16:creationId xmlns:a16="http://schemas.microsoft.com/office/drawing/2014/main" id="{B730EF11-BFAD-496E-BEE0-3BE429B79E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480" y="4843637"/>
            <a:ext cx="2249969" cy="157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A13A89E-8173-4A67-9F28-49B140C71645}"/>
              </a:ext>
            </a:extLst>
          </p:cNvPr>
          <p:cNvSpPr/>
          <p:nvPr/>
        </p:nvSpPr>
        <p:spPr>
          <a:xfrm>
            <a:off x="3245172" y="332158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accent2">
                    <a:lumMod val="50000"/>
                  </a:schemeClr>
                </a:solidFill>
                <a:latin typeface="Helvetica Neue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Livre de comptes Groupe ou Section (Format Excel)</a:t>
            </a:r>
            <a:endParaRPr lang="fr-FR" dirty="0">
              <a:solidFill>
                <a:schemeClr val="accent2">
                  <a:lumMod val="50000"/>
                </a:schemeClr>
              </a:solidFill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5466831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30231CEC-128C-421A-A863-0A8B37DED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404664"/>
            <a:ext cx="5546576" cy="731168"/>
          </a:xfr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r>
              <a:rPr lang="fr-FR" sz="3000" dirty="0">
                <a:solidFill>
                  <a:schemeClr val="accent2">
                    <a:lumMod val="50000"/>
                  </a:schemeClr>
                </a:solidFill>
              </a:rPr>
              <a:t>LA COMMISSION DES FINANCES</a:t>
            </a:r>
          </a:p>
        </p:txBody>
      </p:sp>
      <p:pic>
        <p:nvPicPr>
          <p:cNvPr id="10242" name="Picture 2" descr="RÃ©sultat de recherche d'images pour &quot;DESSIN DE COMPTABILITE&quot;">
            <a:extLst>
              <a:ext uri="{FF2B5EF4-FFF2-40B4-BE49-F238E27FC236}">
                <a16:creationId xmlns:a16="http://schemas.microsoft.com/office/drawing/2014/main" id="{FC846750-0713-44F7-A417-7FD5E4F545D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620428"/>
            <a:ext cx="40005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7DD3DC0F-4068-438D-AFF4-EB8CADA891E4}"/>
              </a:ext>
            </a:extLst>
          </p:cNvPr>
          <p:cNvSpPr txBox="1">
            <a:spLocks/>
          </p:cNvSpPr>
          <p:nvPr/>
        </p:nvSpPr>
        <p:spPr>
          <a:xfrm>
            <a:off x="596116" y="1412776"/>
            <a:ext cx="6696745" cy="504056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000" dirty="0"/>
              <a:t>OUVRE</a:t>
            </a:r>
          </a:p>
          <a:p>
            <a:endParaRPr lang="fr-FR" sz="3000" dirty="0"/>
          </a:p>
          <a:p>
            <a:r>
              <a:rPr lang="fr-FR" sz="3000" dirty="0"/>
              <a:t>CLOTURE</a:t>
            </a:r>
          </a:p>
          <a:p>
            <a:endParaRPr lang="fr-FR" sz="3000" dirty="0"/>
          </a:p>
          <a:p>
            <a:r>
              <a:rPr lang="fr-FR" sz="3000" dirty="0"/>
              <a:t>DELEGUE</a:t>
            </a:r>
          </a:p>
          <a:p>
            <a:pPr marL="0" indent="0">
              <a:buNone/>
            </a:pPr>
            <a:endParaRPr lang="fr-FR" sz="3000" dirty="0"/>
          </a:p>
          <a:p>
            <a:r>
              <a:rPr lang="fr-FR" sz="3000" dirty="0"/>
              <a:t>COMMUNIQUE</a:t>
            </a:r>
          </a:p>
          <a:p>
            <a:endParaRPr lang="fr-FR" sz="3000" dirty="0"/>
          </a:p>
          <a:p>
            <a:r>
              <a:rPr lang="fr-FR" sz="3000" dirty="0"/>
              <a:t>VEILLE</a:t>
            </a:r>
          </a:p>
          <a:p>
            <a:endParaRPr lang="fr-FR" sz="30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834773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19D6EB-F4F4-4904-B4BC-D8862EA80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584" y="33536"/>
            <a:ext cx="6347713" cy="1307232"/>
          </a:xfrm>
        </p:spPr>
        <p:txBody>
          <a:bodyPr/>
          <a:lstStyle/>
          <a:p>
            <a:pPr algn="ctr"/>
            <a:r>
              <a:rPr lang="fr-FR" dirty="0">
                <a:solidFill>
                  <a:schemeClr val="accent2">
                    <a:lumMod val="50000"/>
                  </a:schemeClr>
                </a:solidFill>
              </a:rPr>
              <a:t>LES DOCS DE FIN D’ANNEE:</a:t>
            </a:r>
            <a:br>
              <a:rPr lang="fr-FR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fr-FR" dirty="0">
                <a:solidFill>
                  <a:schemeClr val="accent2">
                    <a:lumMod val="50000"/>
                  </a:schemeClr>
                </a:solidFill>
              </a:rPr>
              <a:t>ce qui change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0BCD216-8491-4BD4-9B3B-90514A01D0BD}"/>
              </a:ext>
            </a:extLst>
          </p:cNvPr>
          <p:cNvSpPr/>
          <p:nvPr/>
        </p:nvSpPr>
        <p:spPr>
          <a:xfrm>
            <a:off x="323528" y="1124744"/>
            <a:ext cx="7848872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r-FR" sz="3000" dirty="0">
                <a:solidFill>
                  <a:schemeClr val="accent2">
                    <a:lumMod val="50000"/>
                  </a:schemeClr>
                </a:solidFill>
                <a:latin typeface="Helvetica Neue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Notice explicative pour le Recensement Annuel 2018</a:t>
            </a:r>
            <a:endParaRPr lang="fr-FR" sz="3000" dirty="0">
              <a:solidFill>
                <a:schemeClr val="accent2">
                  <a:lumMod val="50000"/>
                </a:schemeClr>
              </a:solidFill>
              <a:latin typeface="Helvetica Neue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sz="3000" dirty="0">
                <a:solidFill>
                  <a:schemeClr val="accent2">
                    <a:lumMod val="50000"/>
                  </a:schemeClr>
                </a:solidFill>
                <a:latin typeface="Helvetica Neue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Note Générale de fin d’année</a:t>
            </a:r>
            <a:endParaRPr lang="fr-FR" sz="3000" dirty="0">
              <a:solidFill>
                <a:schemeClr val="accent2">
                  <a:lumMod val="50000"/>
                </a:schemeClr>
              </a:solidFill>
              <a:latin typeface="Helvetica Neue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sz="3000" dirty="0" err="1">
                <a:solidFill>
                  <a:schemeClr val="accent2">
                    <a:lumMod val="50000"/>
                  </a:schemeClr>
                </a:solidFill>
                <a:latin typeface="Helvetica Neue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Pré-Facturation</a:t>
            </a:r>
            <a:r>
              <a:rPr lang="fr-FR" sz="3000" dirty="0">
                <a:solidFill>
                  <a:schemeClr val="accent2">
                    <a:lumMod val="50000"/>
                  </a:schemeClr>
                </a:solidFill>
                <a:latin typeface="Helvetica Neue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2019 (Format Excel)</a:t>
            </a:r>
            <a:endParaRPr lang="fr-FR" sz="3000" dirty="0">
              <a:solidFill>
                <a:schemeClr val="accent2">
                  <a:lumMod val="50000"/>
                </a:schemeClr>
              </a:solidFill>
              <a:latin typeface="Helvetica Neue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sz="3000" dirty="0">
                <a:solidFill>
                  <a:schemeClr val="accent2">
                    <a:lumMod val="50000"/>
                  </a:schemeClr>
                </a:solidFill>
                <a:latin typeface="Helvetica Neue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Rapport moral (Format Word - Vous pouvez adapter le format </a:t>
            </a:r>
            <a:r>
              <a:rPr lang="fr-FR" sz="3000" dirty="0" err="1">
                <a:solidFill>
                  <a:schemeClr val="accent2">
                    <a:lumMod val="50000"/>
                  </a:schemeClr>
                </a:solidFill>
                <a:latin typeface="Helvetica Neue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word</a:t>
            </a:r>
            <a:r>
              <a:rPr lang="fr-FR" sz="3000" dirty="0">
                <a:solidFill>
                  <a:schemeClr val="accent2">
                    <a:lumMod val="50000"/>
                  </a:schemeClr>
                </a:solidFill>
                <a:latin typeface="Helvetica Neue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en fonction de vos besoins)</a:t>
            </a:r>
            <a:endParaRPr lang="fr-FR" sz="3000" dirty="0">
              <a:solidFill>
                <a:schemeClr val="accent2">
                  <a:lumMod val="50000"/>
                </a:schemeClr>
              </a:solidFill>
              <a:latin typeface="Helvetica Neue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sz="3000" dirty="0">
                <a:solidFill>
                  <a:schemeClr val="accent2">
                    <a:lumMod val="50000"/>
                  </a:schemeClr>
                </a:solidFill>
                <a:latin typeface="Helvetica Neue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Recensement Annuel - Fiche Section 2018 (Format Excel)</a:t>
            </a:r>
            <a:endParaRPr lang="fr-FR" sz="3000" dirty="0">
              <a:solidFill>
                <a:schemeClr val="accent2">
                  <a:lumMod val="50000"/>
                </a:schemeClr>
              </a:solidFill>
              <a:latin typeface="Helvetica Neue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sz="3000" dirty="0">
                <a:solidFill>
                  <a:schemeClr val="accent2">
                    <a:lumMod val="50000"/>
                  </a:schemeClr>
                </a:solidFill>
                <a:latin typeface="Helvetica Neue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Recensement Annuel - Fiche Membre 2018 (Format Excel)</a:t>
            </a:r>
            <a:endParaRPr lang="fr-FR" sz="3000" dirty="0">
              <a:solidFill>
                <a:schemeClr val="accent2">
                  <a:lumMod val="50000"/>
                </a:schemeClr>
              </a:solidFill>
              <a:latin typeface="Helvetica Neue"/>
            </a:endParaRPr>
          </a:p>
          <a:p>
            <a:endParaRPr lang="fr-FR" dirty="0">
              <a:solidFill>
                <a:srgbClr val="333333"/>
              </a:solidFill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7623377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F4B82B-A77B-4AEC-B230-5B9D8E347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255979"/>
            <a:ext cx="6347713" cy="1155132"/>
          </a:xfrm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chemeClr val="accent2">
                    <a:lumMod val="50000"/>
                  </a:schemeClr>
                </a:solidFill>
              </a:rPr>
              <a:t>LES DOCS DE FIN D’ANNEE</a:t>
            </a:r>
            <a:br>
              <a:rPr lang="fr-FR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fr-FR" dirty="0">
                <a:solidFill>
                  <a:schemeClr val="accent2">
                    <a:lumMod val="50000"/>
                  </a:schemeClr>
                </a:solidFill>
              </a:rPr>
              <a:t>ce qui change …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B939F-AD68-4F64-B91C-90104E8C14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412777"/>
            <a:ext cx="7056783" cy="5112568"/>
          </a:xfrm>
        </p:spPr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accent2">
                    <a:lumMod val="50000"/>
                  </a:schemeClr>
                </a:solidFill>
                <a:latin typeface="Helvetica Neue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Livre de comptes Groupe ou Section (Format Excel)</a:t>
            </a:r>
            <a:endParaRPr lang="fr-FR" sz="3200" dirty="0">
              <a:solidFill>
                <a:schemeClr val="accent2">
                  <a:lumMod val="50000"/>
                </a:schemeClr>
              </a:solidFill>
              <a:latin typeface="Helvetica Neue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sz="3200" u="sng" dirty="0">
                <a:solidFill>
                  <a:schemeClr val="accent2">
                    <a:lumMod val="50000"/>
                  </a:schemeClr>
                </a:solidFill>
                <a:latin typeface="Helvetica Neue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Reçu de Don (Format </a:t>
            </a:r>
            <a:r>
              <a:rPr lang="fr-FR" sz="3200" u="sng" dirty="0" err="1">
                <a:solidFill>
                  <a:schemeClr val="accent2">
                    <a:lumMod val="50000"/>
                  </a:schemeClr>
                </a:solidFill>
                <a:latin typeface="Helvetica Neue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Pdf</a:t>
            </a:r>
            <a:r>
              <a:rPr lang="fr-FR" sz="3200" u="sng" dirty="0">
                <a:solidFill>
                  <a:schemeClr val="accent2">
                    <a:lumMod val="50000"/>
                  </a:schemeClr>
                </a:solidFill>
                <a:latin typeface="Helvetica Neue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modifiable)</a:t>
            </a:r>
            <a:endParaRPr lang="fr-FR" sz="3200" dirty="0">
              <a:solidFill>
                <a:schemeClr val="accent2">
                  <a:lumMod val="50000"/>
                </a:schemeClr>
              </a:solidFill>
              <a:latin typeface="Helvetica Neue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accent2">
                    <a:lumMod val="50000"/>
                  </a:schemeClr>
                </a:solidFill>
                <a:latin typeface="Helvetica Neue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Reçu de Don (Format Version Word)</a:t>
            </a:r>
            <a:endParaRPr lang="fr-FR" sz="3200" dirty="0">
              <a:solidFill>
                <a:schemeClr val="accent2">
                  <a:lumMod val="50000"/>
                </a:schemeClr>
              </a:solidFill>
              <a:latin typeface="Helvetica Neue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accent2">
                    <a:lumMod val="50000"/>
                  </a:schemeClr>
                </a:solidFill>
                <a:latin typeface="Helvetica Neue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Notes de Frais (Format Excel)</a:t>
            </a:r>
            <a:endParaRPr lang="fr-FR" sz="3200" dirty="0">
              <a:solidFill>
                <a:schemeClr val="accent2">
                  <a:lumMod val="50000"/>
                </a:schemeClr>
              </a:solidFill>
              <a:latin typeface="Helvetica Neue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accent2">
                    <a:lumMod val="50000"/>
                  </a:schemeClr>
                </a:solidFill>
                <a:latin typeface="Helvetica Neue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Barème frais de déplacements (Format Excel)</a:t>
            </a:r>
            <a:endParaRPr lang="fr-FR" sz="3200" dirty="0">
              <a:solidFill>
                <a:schemeClr val="accent2">
                  <a:lumMod val="50000"/>
                </a:schemeClr>
              </a:solidFill>
              <a:latin typeface="Helvetica Neue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accent2">
                    <a:lumMod val="50000"/>
                  </a:schemeClr>
                </a:solidFill>
                <a:latin typeface="Helvetica Neue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Notes de Frais avec abandon en don (Format Excel)</a:t>
            </a:r>
            <a:r>
              <a:rPr lang="fr-FR" sz="3200" dirty="0">
                <a:solidFill>
                  <a:schemeClr val="accent2">
                    <a:lumMod val="50000"/>
                  </a:schemeClr>
                </a:solidFill>
                <a:latin typeface="Helvetica Neue"/>
              </a:rPr>
              <a:t>]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accent2">
                    <a:lumMod val="50000"/>
                  </a:schemeClr>
                </a:solidFill>
                <a:latin typeface="Helvetica Neue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Commandes de documentation</a:t>
            </a:r>
            <a:endParaRPr lang="fr-FR" sz="3200" dirty="0">
              <a:solidFill>
                <a:schemeClr val="accent2">
                  <a:lumMod val="50000"/>
                </a:schemeClr>
              </a:solidFill>
              <a:latin typeface="Helvetica Neue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889562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721582-0492-475C-B099-E81651185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76672"/>
            <a:ext cx="6347713" cy="1320800"/>
          </a:xfrm>
        </p:spPr>
        <p:txBody>
          <a:bodyPr/>
          <a:lstStyle/>
          <a:p>
            <a:r>
              <a:rPr lang="fr-FR" dirty="0">
                <a:solidFill>
                  <a:schemeClr val="accent2">
                    <a:lumMod val="50000"/>
                  </a:schemeClr>
                </a:solidFill>
              </a:rPr>
              <a:t>LES DOCS DE FIN D’ANNEE VOS PROPOSITIONS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0F02A0-89D3-495D-9C3E-FE092F34A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916832"/>
            <a:ext cx="6698703" cy="4320480"/>
          </a:xfrm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440430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046220" y="2276872"/>
            <a:ext cx="3833180" cy="208823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5000" dirty="0">
                <a:latin typeface="Brush Script MT" pitchFamily="66" charset="0"/>
              </a:rPr>
              <a:t>Merci de votre attention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F97776A-9DDC-48AC-B66A-B090EB50674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8405" r="31592"/>
          <a:stretch/>
        </p:blipFill>
        <p:spPr>
          <a:xfrm>
            <a:off x="20" y="-1"/>
            <a:ext cx="4046200" cy="6858001"/>
          </a:xfrm>
          <a:custGeom>
            <a:avLst/>
            <a:gdLst>
              <a:gd name="connsiteX0" fmla="*/ 842596 w 5394960"/>
              <a:gd name="connsiteY0" fmla="*/ 0 h 6858000"/>
              <a:gd name="connsiteX1" fmla="*/ 5394960 w 5394960"/>
              <a:gd name="connsiteY1" fmla="*/ 0 h 6858000"/>
              <a:gd name="connsiteX2" fmla="*/ 5394960 w 5394960"/>
              <a:gd name="connsiteY2" fmla="*/ 21851 h 6858000"/>
              <a:gd name="connsiteX3" fmla="*/ 4365943 w 5394960"/>
              <a:gd name="connsiteY3" fmla="*/ 6858000 h 6858000"/>
              <a:gd name="connsiteX4" fmla="*/ 0 w 5394960"/>
              <a:gd name="connsiteY4" fmla="*/ 6858000 h 6858000"/>
              <a:gd name="connsiteX5" fmla="*/ 0 w 5394960"/>
              <a:gd name="connsiteY5" fmla="*/ 566615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3BCB5F6A-9EB0-40B0-9D13-3023E9A20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631947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37"/>
    </mc:Choice>
    <mc:Fallback xmlns="">
      <p:transition spd="slow" advTm="2637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D5087B1C-4DA4-4690-BBDA-E7EBB116B5EC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t="15000" r="21667" b="21249"/>
          <a:stretch/>
        </p:blipFill>
        <p:spPr bwMode="auto">
          <a:xfrm>
            <a:off x="4901289" y="5216589"/>
            <a:ext cx="1263134" cy="1463860"/>
          </a:xfrm>
          <a:prstGeom prst="rect">
            <a:avLst/>
          </a:prstGeom>
          <a:noFill/>
          <a:ln>
            <a:noFill/>
          </a:ln>
          <a:effectLst>
            <a:glow rad="127000">
              <a:srgbClr val="92D050"/>
            </a:glow>
            <a:outerShdw blurRad="50800" dist="50800" dir="5400000" algn="ctr" rotWithShape="0">
              <a:schemeClr val="accent2">
                <a:lumMod val="60000"/>
                <a:lumOff val="40000"/>
              </a:schemeClr>
            </a:outerShdw>
            <a:softEdge rad="127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Image 8" descr="Une image contenant personne, homme, verres, mur&#10;&#10;Description générée avec un niveau de confiance très élevé">
            <a:extLst>
              <a:ext uri="{FF2B5EF4-FFF2-40B4-BE49-F238E27FC236}">
                <a16:creationId xmlns:a16="http://schemas.microsoft.com/office/drawing/2014/main" id="{FA2AFB29-FD56-4EF3-88D6-927A38871A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6359" y="3962032"/>
            <a:ext cx="1244877" cy="1346535"/>
          </a:xfrm>
          <a:prstGeom prst="rect">
            <a:avLst/>
          </a:prstGeom>
          <a:effectLst>
            <a:glow rad="127000">
              <a:schemeClr val="accent5"/>
            </a:glow>
            <a:softEdge rad="12700"/>
          </a:effectLst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</p:pic>
      <p:pic>
        <p:nvPicPr>
          <p:cNvPr id="4" name="Image 1" descr="daniel allanic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 bwMode="auto">
          <a:xfrm>
            <a:off x="4697329" y="3380432"/>
            <a:ext cx="1135838" cy="1572698"/>
          </a:xfrm>
          <a:prstGeom prst="ellipse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60" y="2845275"/>
            <a:ext cx="1252374" cy="143585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glow rad="228600">
              <a:srgbClr val="7030A0">
                <a:alpha val="40000"/>
              </a:srgbClr>
            </a:glow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2" name="Ellipse 11"/>
          <p:cNvSpPr/>
          <p:nvPr/>
        </p:nvSpPr>
        <p:spPr>
          <a:xfrm>
            <a:off x="3048009" y="591410"/>
            <a:ext cx="1311720" cy="1521040"/>
          </a:xfrm>
          <a:prstGeom prst="ellipse">
            <a:avLst/>
          </a:prstGeom>
          <a:blipFill rotWithShape="0">
            <a:blip r:embed="rId6"/>
            <a:stretch>
              <a:fillRect/>
            </a:stretch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FR" dirty="0"/>
          </a:p>
        </p:txBody>
      </p:sp>
      <p:sp>
        <p:nvSpPr>
          <p:cNvPr id="14" name="Ellipse 13"/>
          <p:cNvSpPr/>
          <p:nvPr/>
        </p:nvSpPr>
        <p:spPr>
          <a:xfrm>
            <a:off x="6235691" y="2238664"/>
            <a:ext cx="1364654" cy="1463860"/>
          </a:xfrm>
          <a:prstGeom prst="ellipse">
            <a:avLst/>
          </a:prstGeom>
          <a:blipFill rotWithShape="0">
            <a:blip r:embed="rId7"/>
            <a:stretch>
              <a:fillRect/>
            </a:stretch>
          </a:blipFill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5" name="Ellipse 14"/>
          <p:cNvSpPr/>
          <p:nvPr/>
        </p:nvSpPr>
        <p:spPr>
          <a:xfrm>
            <a:off x="3163363" y="2467425"/>
            <a:ext cx="1364654" cy="1631842"/>
          </a:xfrm>
          <a:prstGeom prst="ellipse">
            <a:avLst/>
          </a:prstGeom>
          <a:blipFill rotWithShape="0">
            <a:blip r:embed="rId8"/>
            <a:stretch>
              <a:fillRect/>
            </a:stretch>
          </a:blipFill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6" name="Image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110" y="687316"/>
            <a:ext cx="1195658" cy="156966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8" name="Rectangle : coins arrondis 17"/>
          <p:cNvSpPr/>
          <p:nvPr/>
        </p:nvSpPr>
        <p:spPr>
          <a:xfrm>
            <a:off x="6296591" y="673533"/>
            <a:ext cx="1416581" cy="1444466"/>
          </a:xfrm>
          <a:prstGeom prst="roundRect">
            <a:avLst>
              <a:gd name="adj" fmla="val 10000"/>
            </a:avLst>
          </a:prstGeom>
          <a:blipFill rotWithShape="0">
            <a:blip r:embed="rId10"/>
            <a:srcRect/>
            <a:stretch>
              <a:fillRect t="-13000" b="-13000"/>
            </a:stretch>
          </a:blipFill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" name="ZoneTexte 2"/>
          <p:cNvSpPr txBox="1"/>
          <p:nvPr/>
        </p:nvSpPr>
        <p:spPr>
          <a:xfrm>
            <a:off x="13261" y="643075"/>
            <a:ext cx="131172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/>
              <a:t>Guilaine MIRANDA</a:t>
            </a:r>
          </a:p>
          <a:p>
            <a:pPr algn="ctr"/>
            <a:r>
              <a:rPr lang="fr-FR" sz="1600" b="1" dirty="0"/>
              <a:t>Présidente Nationale</a:t>
            </a:r>
          </a:p>
          <a:p>
            <a:pPr lvl="0" algn="ctr"/>
            <a:r>
              <a:rPr lang="fr-FR" sz="1600" b="1" dirty="0"/>
              <a:t> Vice-présidente CAMERUP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7687618" y="2558448"/>
            <a:ext cx="13893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b="1" dirty="0">
                <a:solidFill>
                  <a:schemeClr val="bg1"/>
                </a:solidFill>
              </a:rPr>
              <a:t>Michèle PAUPARDIN</a:t>
            </a:r>
          </a:p>
          <a:p>
            <a:pPr lvl="0" algn="ctr"/>
            <a:r>
              <a:rPr lang="fr-FR" b="1" dirty="0">
                <a:solidFill>
                  <a:schemeClr val="bg1"/>
                </a:solidFill>
              </a:rPr>
              <a:t> Comité camping 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4266590" y="834145"/>
            <a:ext cx="1944216" cy="923330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lvl="0" algn="ctr"/>
            <a:r>
              <a:rPr lang="fr-FR" b="1" dirty="0"/>
              <a:t>Ludovic LANG</a:t>
            </a:r>
          </a:p>
          <a:p>
            <a:pPr lvl="0" algn="ctr"/>
            <a:r>
              <a:rPr lang="fr-FR" b="1" dirty="0"/>
              <a:t> </a:t>
            </a:r>
            <a:r>
              <a:rPr lang="fr-FR" sz="1600" b="1" dirty="0"/>
              <a:t>Trésorier</a:t>
            </a:r>
            <a:r>
              <a:rPr lang="fr-FR" b="1" dirty="0"/>
              <a:t> national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4511195" y="2236643"/>
            <a:ext cx="17217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1600" b="1" dirty="0"/>
              <a:t>Marie CONSTANCIAS</a:t>
            </a:r>
          </a:p>
          <a:p>
            <a:pPr lvl="0"/>
            <a:r>
              <a:rPr lang="fr-FR" sz="1600" b="1" dirty="0"/>
              <a:t>Secrétaire nationale</a:t>
            </a:r>
          </a:p>
        </p:txBody>
      </p:sp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10695" y="64798"/>
            <a:ext cx="9122610" cy="48807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rgbClr val="B8CCE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30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Cooper Black" panose="0208090404030B020404" pitchFamily="18" charset="0"/>
                <a:ea typeface="Calibri" pitchFamily="34" charset="0"/>
                <a:cs typeface="Times New Roman" pitchFamily="18" charset="0"/>
              </a:rPr>
              <a:t>CONSEIL D’ADMINISTRATION de la CROIX BLEUE 2018</a:t>
            </a:r>
            <a:endParaRPr kumimoji="0" lang="fr-FR" sz="230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Cooper Black" panose="0208090404030B020404" pitchFamily="18" charset="0"/>
              <a:cs typeface="Arial" pitchFamily="34" charset="0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1427190" y="2901104"/>
            <a:ext cx="16888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1600" b="1" dirty="0"/>
              <a:t>Linda WINTER Vice-présidente </a:t>
            </a:r>
          </a:p>
          <a:p>
            <a:pPr lvl="0" algn="ctr"/>
            <a:r>
              <a:rPr lang="fr-FR" sz="1600" b="1" dirty="0"/>
              <a:t>et Administratrice de la CAMERUP 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3238651" y="4362726"/>
            <a:ext cx="18403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b="1" dirty="0"/>
          </a:p>
          <a:p>
            <a:pPr algn="ctr"/>
            <a:r>
              <a:rPr lang="fr-FR" b="1" dirty="0"/>
              <a:t>Daniel </a:t>
            </a:r>
            <a:r>
              <a:rPr lang="fr-FR" sz="1600" b="1" dirty="0"/>
              <a:t>ALLANIC</a:t>
            </a:r>
          </a:p>
          <a:p>
            <a:pPr algn="ctr"/>
            <a:r>
              <a:rPr lang="fr-FR" sz="1600" b="1" dirty="0"/>
              <a:t>Commission</a:t>
            </a:r>
            <a:r>
              <a:rPr lang="fr-FR" b="1" dirty="0"/>
              <a:t> Formation</a:t>
            </a:r>
          </a:p>
          <a:p>
            <a:pPr lvl="0" algn="ctr"/>
            <a:endParaRPr lang="fr-FR" b="1" dirty="0"/>
          </a:p>
        </p:txBody>
      </p:sp>
      <p:sp>
        <p:nvSpPr>
          <p:cNvPr id="25" name="ZoneTexte 24"/>
          <p:cNvSpPr txBox="1"/>
          <p:nvPr/>
        </p:nvSpPr>
        <p:spPr>
          <a:xfrm>
            <a:off x="7687618" y="574745"/>
            <a:ext cx="14701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bg1"/>
                </a:solidFill>
              </a:rPr>
              <a:t>Jean Jacques DIETSCH</a:t>
            </a:r>
          </a:p>
          <a:p>
            <a:r>
              <a:rPr lang="fr-FR" sz="1600" b="1" dirty="0">
                <a:solidFill>
                  <a:schemeClr val="bg1"/>
                </a:solidFill>
              </a:rPr>
              <a:t>Coordinateur des membres isolés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ACEC190-5D47-43B1-8DAE-6F68AEABB6DD}"/>
              </a:ext>
            </a:extLst>
          </p:cNvPr>
          <p:cNvSpPr/>
          <p:nvPr/>
        </p:nvSpPr>
        <p:spPr>
          <a:xfrm>
            <a:off x="35125" y="4969105"/>
            <a:ext cx="1688861" cy="18681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lnSpc>
                <a:spcPct val="104000"/>
              </a:lnSpc>
              <a:spcAft>
                <a:spcPts val="25"/>
              </a:spcAft>
              <a:buClr>
                <a:srgbClr val="000000"/>
              </a:buClr>
              <a:buSzPts val="1200"/>
            </a:pPr>
            <a:r>
              <a:rPr lang="fr-FR" sz="1600" b="1" dirty="0">
                <a:uFill>
                  <a:solidFill>
                    <a:srgbClr val="000000"/>
                  </a:solidFill>
                </a:u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Marc MARGELIDON</a:t>
            </a:r>
          </a:p>
          <a:p>
            <a:pPr lvl="0" algn="just" fontAlgn="base">
              <a:lnSpc>
                <a:spcPct val="104000"/>
              </a:lnSpc>
              <a:spcAft>
                <a:spcPts val="25"/>
              </a:spcAft>
              <a:buClr>
                <a:srgbClr val="000000"/>
              </a:buClr>
              <a:buSzPts val="1200"/>
            </a:pPr>
            <a:r>
              <a:rPr lang="fr-FR" sz="1600" b="1" dirty="0">
                <a:uFill>
                  <a:solidFill>
                    <a:srgbClr val="000000"/>
                  </a:solidFill>
                </a:u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Patient Expert</a:t>
            </a:r>
          </a:p>
          <a:p>
            <a:pPr lvl="0" algn="just" fontAlgn="base">
              <a:lnSpc>
                <a:spcPct val="104000"/>
              </a:lnSpc>
              <a:spcAft>
                <a:spcPts val="25"/>
              </a:spcAft>
              <a:buClr>
                <a:srgbClr val="000000"/>
              </a:buClr>
              <a:buSzPts val="1200"/>
            </a:pPr>
            <a:r>
              <a:rPr lang="fr-FR" sz="1600" b="1" dirty="0">
                <a:uFill>
                  <a:solidFill>
                    <a:srgbClr val="000000"/>
                  </a:solidFill>
                </a:u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Administrateur de la CAMERUP</a:t>
            </a:r>
          </a:p>
          <a:p>
            <a:pPr lvl="0" algn="just" fontAlgn="base">
              <a:lnSpc>
                <a:spcPct val="104000"/>
              </a:lnSpc>
              <a:spcAft>
                <a:spcPts val="25"/>
              </a:spcAft>
              <a:buClr>
                <a:srgbClr val="000000"/>
              </a:buClr>
              <a:buSzPts val="1200"/>
            </a:pPr>
            <a:r>
              <a:rPr lang="fr-FR" sz="1600" b="1" dirty="0">
                <a:uFill>
                  <a:solidFill>
                    <a:srgbClr val="000000"/>
                  </a:solidFill>
                </a:u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Commission de Formation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98A0DF6A-00C2-4ED6-8F9B-7C16EE43A79E}"/>
              </a:ext>
            </a:extLst>
          </p:cNvPr>
          <p:cNvSpPr txBox="1"/>
          <p:nvPr/>
        </p:nvSpPr>
        <p:spPr>
          <a:xfrm>
            <a:off x="7600345" y="4266914"/>
            <a:ext cx="1837479" cy="843757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lvl="0" algn="just" fontAlgn="base">
              <a:lnSpc>
                <a:spcPct val="104000"/>
              </a:lnSpc>
              <a:spcAft>
                <a:spcPts val="25"/>
              </a:spcAft>
              <a:buClr>
                <a:srgbClr val="000000"/>
              </a:buClr>
              <a:buSzPts val="1200"/>
            </a:pPr>
            <a:r>
              <a:rPr lang="fr-FR" sz="16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Henry</a:t>
            </a:r>
          </a:p>
          <a:p>
            <a:pPr lvl="0" algn="just" fontAlgn="base">
              <a:lnSpc>
                <a:spcPct val="104000"/>
              </a:lnSpc>
              <a:spcAft>
                <a:spcPts val="25"/>
              </a:spcAft>
              <a:buClr>
                <a:srgbClr val="000000"/>
              </a:buClr>
              <a:buSzPts val="1200"/>
            </a:pPr>
            <a:r>
              <a:rPr lang="fr-FR" sz="16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CASANOVA Documentation</a:t>
            </a:r>
          </a:p>
        </p:txBody>
      </p:sp>
      <p:pic>
        <p:nvPicPr>
          <p:cNvPr id="20" name="Image 19" descr="Une image contenant homme, personne, mur, verres&#10;&#10;Description générée avec un niveau de confiance très élevé">
            <a:extLst>
              <a:ext uri="{FF2B5EF4-FFF2-40B4-BE49-F238E27FC236}">
                <a16:creationId xmlns:a16="http://schemas.microsoft.com/office/drawing/2014/main" id="{BC3F0DAC-633B-48D6-B217-4F1D1FF9702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4259" y="4969105"/>
            <a:ext cx="1533670" cy="1607341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  <a:effectLst>
            <a:glow rad="127000">
              <a:schemeClr val="accent3"/>
            </a:glow>
            <a:softEdge rad="12700"/>
          </a:effectLst>
          <a:scene3d>
            <a:camera prst="orthographicFront"/>
            <a:lightRig rig="threePt" dir="t"/>
          </a:scene3d>
          <a:sp3d extrusionH="76200" contourW="12700">
            <a:bevelB prst="angle"/>
            <a:extrusionClr>
              <a:schemeClr val="bg1"/>
            </a:extrusionClr>
            <a:contourClr>
              <a:schemeClr val="tx2">
                <a:lumMod val="40000"/>
                <a:lumOff val="60000"/>
              </a:schemeClr>
            </a:contourClr>
          </a:sp3d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409BDFB3-E38C-4B36-86C6-6954CC0C843F}"/>
              </a:ext>
            </a:extLst>
          </p:cNvPr>
          <p:cNvSpPr txBox="1"/>
          <p:nvPr/>
        </p:nvSpPr>
        <p:spPr>
          <a:xfrm>
            <a:off x="6441001" y="5590561"/>
            <a:ext cx="1837479" cy="843757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lvl="0" algn="just" fontAlgn="base">
              <a:lnSpc>
                <a:spcPct val="104000"/>
              </a:lnSpc>
              <a:spcAft>
                <a:spcPts val="25"/>
              </a:spcAft>
              <a:buClr>
                <a:srgbClr val="000000"/>
              </a:buClr>
              <a:buSzPts val="1200"/>
            </a:pPr>
            <a:r>
              <a:rPr lang="fr-FR" sz="16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Alain CHARPENTIER</a:t>
            </a:r>
          </a:p>
          <a:p>
            <a:pPr lvl="0" algn="just" fontAlgn="base">
              <a:lnSpc>
                <a:spcPct val="104000"/>
              </a:lnSpc>
              <a:spcAft>
                <a:spcPts val="25"/>
              </a:spcAft>
              <a:buClr>
                <a:srgbClr val="000000"/>
              </a:buClr>
              <a:buSzPts val="1200"/>
            </a:pPr>
            <a:r>
              <a:rPr lang="fr-FR" sz="16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MEMBRE COOPTE</a:t>
            </a:r>
          </a:p>
        </p:txBody>
      </p:sp>
    </p:spTree>
    <p:extLst>
      <p:ext uri="{BB962C8B-B14F-4D97-AF65-F5344CB8AC3E}">
        <p14:creationId xmlns:p14="http://schemas.microsoft.com/office/powerpoint/2010/main" val="530461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8"/>
    </mc:Choice>
    <mc:Fallback xmlns="">
      <p:transition spd="slow" advTm="448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477D206-6F4F-4765-869B-6DB6BE55A6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103594"/>
            <a:ext cx="7992888" cy="5544616"/>
          </a:xfrm>
        </p:spPr>
        <p:txBody>
          <a:bodyPr>
            <a:normAutofit lnSpcReduction="10000"/>
          </a:bodyPr>
          <a:lstStyle/>
          <a:p>
            <a:r>
              <a:rPr lang="fr-FR" sz="3000" dirty="0">
                <a:highlight>
                  <a:srgbClr val="00FF00"/>
                </a:highlight>
              </a:rPr>
              <a:t>SES DEVOIRS</a:t>
            </a:r>
          </a:p>
          <a:p>
            <a:pPr>
              <a:buFontTx/>
              <a:buChar char="-"/>
            </a:pPr>
            <a:r>
              <a:rPr lang="fr-FR" sz="3000" b="1" dirty="0"/>
              <a:t>Confidentialité</a:t>
            </a:r>
          </a:p>
          <a:p>
            <a:pPr marL="0" indent="0">
              <a:buNone/>
            </a:pPr>
            <a:endParaRPr lang="fr-FR" sz="3000" b="1" dirty="0"/>
          </a:p>
          <a:p>
            <a:pPr>
              <a:buFontTx/>
              <a:buChar char="-"/>
            </a:pPr>
            <a:r>
              <a:rPr lang="fr-FR" sz="3000" b="1" dirty="0"/>
              <a:t>Unité</a:t>
            </a:r>
          </a:p>
          <a:p>
            <a:pPr marL="0" indent="0">
              <a:buNone/>
            </a:pPr>
            <a:endParaRPr lang="fr-FR" sz="3000" b="1" dirty="0"/>
          </a:p>
          <a:p>
            <a:pPr>
              <a:buFontTx/>
              <a:buChar char="-"/>
            </a:pPr>
            <a:r>
              <a:rPr lang="fr-FR" sz="3000" b="1" dirty="0"/>
              <a:t>Travail d’équipe</a:t>
            </a:r>
          </a:p>
          <a:p>
            <a:pPr marL="0" indent="0">
              <a:buNone/>
            </a:pPr>
            <a:endParaRPr lang="fr-FR" sz="3000" b="1" dirty="0"/>
          </a:p>
          <a:p>
            <a:pPr>
              <a:buFontTx/>
              <a:buChar char="-"/>
            </a:pPr>
            <a:r>
              <a:rPr lang="fr-FR" sz="3000" b="1" dirty="0"/>
              <a:t>Assiduité</a:t>
            </a:r>
          </a:p>
          <a:p>
            <a:pPr>
              <a:buFontTx/>
              <a:buChar char="-"/>
            </a:pPr>
            <a:endParaRPr lang="fr-FR" sz="3000" b="1" dirty="0"/>
          </a:p>
          <a:p>
            <a:pPr>
              <a:buFontTx/>
              <a:buChar char="-"/>
            </a:pPr>
            <a:r>
              <a:rPr lang="fr-FR" sz="3000" b="1" dirty="0"/>
              <a:t>Image de la CROIX BLEUE</a:t>
            </a: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ADA8200B-D78E-48AA-A955-68D98E738528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323528" y="209790"/>
            <a:ext cx="8568952" cy="648072"/>
          </a:xfrm>
          <a:prstGeom prst="rect">
            <a:avLst/>
          </a:prstGeom>
          <a:solidFill>
            <a:srgbClr val="92D050"/>
          </a:solidFill>
          <a:ln w="9525">
            <a:solidFill>
              <a:srgbClr val="B8CCE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30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oper Black" panose="0208090404030B020404" pitchFamily="18" charset="0"/>
                <a:ea typeface="Calibri" pitchFamily="34" charset="0"/>
                <a:cs typeface="Times New Roman" pitchFamily="18" charset="0"/>
              </a:rPr>
              <a:t>CONSEIL D’ADMINISTRATION de la CROIX BLEUE 2018</a:t>
            </a:r>
            <a:endParaRPr kumimoji="0" lang="fr-FR" sz="230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Cooper Black" panose="0208090404030B020404" pitchFamily="18" charset="0"/>
              <a:cs typeface="Arial" pitchFamily="34" charset="0"/>
            </a:endParaRPr>
          </a:p>
        </p:txBody>
      </p:sp>
      <p:pic>
        <p:nvPicPr>
          <p:cNvPr id="1026" name="Picture 2" descr="RÃ©sultat de recherche d'images pour &quot;dessin de travail d Ã©quipe&quot;">
            <a:extLst>
              <a:ext uri="{FF2B5EF4-FFF2-40B4-BE49-F238E27FC236}">
                <a16:creationId xmlns:a16="http://schemas.microsoft.com/office/drawing/2014/main" id="{FAFA5181-BF97-489B-AB22-8115FCA4E1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01"/>
          <a:stretch/>
        </p:blipFill>
        <p:spPr bwMode="auto">
          <a:xfrm>
            <a:off x="4139952" y="1103594"/>
            <a:ext cx="3221473" cy="4511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90782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1859067-8B06-4C99-B647-D472CD315B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760637"/>
            <a:ext cx="6347714" cy="4196539"/>
          </a:xfrm>
        </p:spPr>
        <p:txBody>
          <a:bodyPr/>
          <a:lstStyle/>
          <a:p>
            <a:r>
              <a:rPr lang="fr-FR" sz="3000" b="1" dirty="0">
                <a:highlight>
                  <a:srgbClr val="00FF00"/>
                </a:highlight>
              </a:rPr>
              <a:t>SES DROITS</a:t>
            </a:r>
          </a:p>
          <a:p>
            <a:pPr marL="0" indent="0">
              <a:buNone/>
            </a:pPr>
            <a:endParaRPr lang="fr-FR" sz="3000" b="1" dirty="0">
              <a:highlight>
                <a:srgbClr val="00FF00"/>
              </a:highlight>
            </a:endParaRPr>
          </a:p>
          <a:p>
            <a:pPr>
              <a:buFontTx/>
              <a:buChar char="-"/>
            </a:pPr>
            <a:r>
              <a:rPr lang="fr-FR" sz="3000" b="1" dirty="0"/>
              <a:t>Avoir sa place</a:t>
            </a:r>
          </a:p>
          <a:p>
            <a:pPr marL="0" indent="0">
              <a:buNone/>
            </a:pPr>
            <a:endParaRPr lang="fr-FR" sz="3000" b="1" dirty="0"/>
          </a:p>
          <a:p>
            <a:pPr>
              <a:buFontTx/>
              <a:buChar char="-"/>
            </a:pPr>
            <a:r>
              <a:rPr lang="fr-FR" sz="3000" b="1" dirty="0"/>
              <a:t>Donner son avis</a:t>
            </a:r>
          </a:p>
          <a:p>
            <a:pPr marL="0" indent="0">
              <a:buNone/>
            </a:pPr>
            <a:endParaRPr lang="fr-FR" sz="3000" b="1" dirty="0"/>
          </a:p>
          <a:p>
            <a:pPr>
              <a:buFontTx/>
              <a:buChar char="-"/>
            </a:pPr>
            <a:r>
              <a:rPr lang="fr-FR" sz="3000" b="1" dirty="0"/>
              <a:t>Droits statutaires- légitimité</a:t>
            </a:r>
          </a:p>
          <a:p>
            <a:endParaRPr lang="fr-FR" dirty="0"/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C2B40E3D-C139-4C40-A65D-B4DBFABEC2AE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0" y="328229"/>
            <a:ext cx="8784976" cy="709695"/>
          </a:xfrm>
          <a:prstGeom prst="rect">
            <a:avLst/>
          </a:prstGeom>
          <a:solidFill>
            <a:srgbClr val="92D050"/>
          </a:solidFill>
          <a:ln w="9525">
            <a:solidFill>
              <a:srgbClr val="B8CCE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30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oper Black" panose="0208090404030B020404" pitchFamily="18" charset="0"/>
                <a:ea typeface="Calibri" pitchFamily="34" charset="0"/>
                <a:cs typeface="Times New Roman" pitchFamily="18" charset="0"/>
              </a:rPr>
              <a:t>CONSEIL D’ADMINISTRATION de la CROIX BLEUE 2018</a:t>
            </a:r>
            <a:endParaRPr kumimoji="0" lang="fr-FR" sz="230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Cooper Black" panose="0208090404030B020404" pitchFamily="18" charset="0"/>
              <a:cs typeface="Arial" pitchFamily="34" charset="0"/>
            </a:endParaRPr>
          </a:p>
        </p:txBody>
      </p:sp>
      <p:pic>
        <p:nvPicPr>
          <p:cNvPr id="3074" name="Picture 2" descr="RÃ©sultat de recherche d'images pour &quot;dessin de justice&quot;">
            <a:extLst>
              <a:ext uri="{FF2B5EF4-FFF2-40B4-BE49-F238E27FC236}">
                <a16:creationId xmlns:a16="http://schemas.microsoft.com/office/drawing/2014/main" id="{9DD2DC35-0CE4-4A1A-B200-5BE145BDD9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34"/>
          <a:stretch/>
        </p:blipFill>
        <p:spPr bwMode="auto">
          <a:xfrm>
            <a:off x="5148064" y="2492896"/>
            <a:ext cx="1944590" cy="1578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50120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B7CDFB4-8B56-4D8C-A4E8-6463DC1631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005" y="1052736"/>
            <a:ext cx="7272808" cy="5452468"/>
          </a:xfrm>
        </p:spPr>
        <p:txBody>
          <a:bodyPr>
            <a:normAutofit fontScale="92500" lnSpcReduction="10000"/>
          </a:bodyPr>
          <a:lstStyle/>
          <a:p>
            <a:r>
              <a:rPr lang="fr-FR" sz="3200" b="1" dirty="0">
                <a:highlight>
                  <a:srgbClr val="00FF00"/>
                </a:highlight>
              </a:rPr>
              <a:t>SES COMPETENCES</a:t>
            </a:r>
          </a:p>
          <a:p>
            <a:pPr>
              <a:buFontTx/>
              <a:buChar char="-"/>
            </a:pPr>
            <a:r>
              <a:rPr lang="fr-FR" sz="3200" b="1" dirty="0"/>
              <a:t>Expérience</a:t>
            </a:r>
          </a:p>
          <a:p>
            <a:pPr marL="0" indent="0">
              <a:buNone/>
            </a:pPr>
            <a:endParaRPr lang="fr-FR" sz="3200" b="1" dirty="0"/>
          </a:p>
          <a:p>
            <a:pPr>
              <a:buFontTx/>
              <a:buChar char="-"/>
            </a:pPr>
            <a:r>
              <a:rPr lang="fr-FR" sz="3200" b="1" dirty="0"/>
              <a:t>Ouverture</a:t>
            </a:r>
          </a:p>
          <a:p>
            <a:pPr marL="0" indent="0">
              <a:buNone/>
            </a:pPr>
            <a:endParaRPr lang="fr-FR" sz="3200" b="1" dirty="0"/>
          </a:p>
          <a:p>
            <a:pPr>
              <a:buFontTx/>
              <a:buChar char="-"/>
            </a:pPr>
            <a:r>
              <a:rPr lang="fr-FR" sz="3200" b="1" dirty="0"/>
              <a:t>Humaines</a:t>
            </a:r>
          </a:p>
          <a:p>
            <a:pPr marL="0" indent="0">
              <a:buNone/>
            </a:pPr>
            <a:endParaRPr lang="fr-FR" sz="3200" b="1" dirty="0"/>
          </a:p>
          <a:p>
            <a:pPr>
              <a:buFontTx/>
              <a:buChar char="-"/>
            </a:pPr>
            <a:r>
              <a:rPr lang="fr-FR" sz="3200" b="1" dirty="0"/>
              <a:t>Professionnelles</a:t>
            </a:r>
          </a:p>
          <a:p>
            <a:pPr marL="0" indent="0">
              <a:buNone/>
            </a:pPr>
            <a:endParaRPr lang="fr-FR" sz="3200" b="1" dirty="0"/>
          </a:p>
          <a:p>
            <a:pPr>
              <a:buFontTx/>
              <a:buChar char="-"/>
            </a:pPr>
            <a:r>
              <a:rPr lang="fr-FR" sz="3200" b="1" dirty="0"/>
              <a:t>Travail d’équipe</a:t>
            </a:r>
          </a:p>
          <a:p>
            <a:endParaRPr lang="fr-FR" dirty="0"/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C643BCEA-5AE3-4652-A44F-2840DB6CE0E9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07504" y="241954"/>
            <a:ext cx="8712968" cy="668652"/>
          </a:xfrm>
          <a:prstGeom prst="rect">
            <a:avLst/>
          </a:prstGeom>
          <a:solidFill>
            <a:srgbClr val="92D050"/>
          </a:solidFill>
          <a:ln w="9525">
            <a:solidFill>
              <a:srgbClr val="B8CCE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30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oper Black" panose="0208090404030B020404" pitchFamily="18" charset="0"/>
                <a:ea typeface="Calibri" pitchFamily="34" charset="0"/>
                <a:cs typeface="Times New Roman" pitchFamily="18" charset="0"/>
              </a:rPr>
              <a:t>CONSEIL D’ADMINISTRATION de la CROIX BLEUE 2018</a:t>
            </a:r>
            <a:endParaRPr kumimoji="0" lang="fr-FR" sz="230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Cooper Black" panose="0208090404030B020404" pitchFamily="18" charset="0"/>
              <a:cs typeface="Arial" pitchFamily="34" charset="0"/>
            </a:endParaRPr>
          </a:p>
        </p:txBody>
      </p:sp>
      <p:pic>
        <p:nvPicPr>
          <p:cNvPr id="2050" name="Picture 2" descr="RÃ©sultat de recherche d'images pour &quot;dessin de solidaritÃ©&quot;">
            <a:extLst>
              <a:ext uri="{FF2B5EF4-FFF2-40B4-BE49-F238E27FC236}">
                <a16:creationId xmlns:a16="http://schemas.microsoft.com/office/drawing/2014/main" id="{92615AA3-690D-4E90-8392-11F62D8E30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7859" y="2204864"/>
            <a:ext cx="3888432" cy="2187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59120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siege5-9f467c779-871a8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15439" y="3815309"/>
            <a:ext cx="3764174" cy="2826791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6326" y="2148736"/>
            <a:ext cx="8491348" cy="4381947"/>
          </a:xfr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>
            <a:normAutofit fontScale="92500" lnSpcReduction="20000"/>
          </a:bodyPr>
          <a:lstStyle/>
          <a:p>
            <a:pPr>
              <a:buNone/>
            </a:pPr>
            <a:endParaRPr lang="fr-FR" sz="3000" b="1" dirty="0"/>
          </a:p>
          <a:p>
            <a:pPr>
              <a:buNone/>
            </a:pPr>
            <a:r>
              <a:rPr lang="fr-FR" sz="3000" b="1" dirty="0"/>
              <a:t>189 rue Belliard 75018 Paris, </a:t>
            </a:r>
          </a:p>
          <a:p>
            <a:pPr>
              <a:buNone/>
            </a:pPr>
            <a:r>
              <a:rPr lang="fr-FR" sz="3000" b="1" dirty="0"/>
              <a:t>est ouvert de 8h30 à 17h30</a:t>
            </a:r>
          </a:p>
          <a:p>
            <a:pPr>
              <a:buNone/>
            </a:pPr>
            <a:endParaRPr lang="fr-FR" sz="3000" b="1" dirty="0"/>
          </a:p>
          <a:p>
            <a:pPr>
              <a:buNone/>
            </a:pPr>
            <a:r>
              <a:rPr lang="fr-FR" sz="1900" b="1" u="sng" dirty="0">
                <a:solidFill>
                  <a:srgbClr val="002060"/>
                </a:solidFill>
                <a:hlinkClick r:id="rId5"/>
              </a:rPr>
              <a:t>cbleuesiege@gmail.com</a:t>
            </a:r>
            <a:endParaRPr lang="fr-FR" sz="1900" b="1" u="sng" dirty="0">
              <a:solidFill>
                <a:srgbClr val="002060"/>
              </a:solidFill>
            </a:endParaRPr>
          </a:p>
          <a:p>
            <a:pPr>
              <a:buNone/>
            </a:pPr>
            <a:r>
              <a:rPr lang="fr-FR" sz="1900" b="1" u="sng" dirty="0">
                <a:solidFill>
                  <a:srgbClr val="002060"/>
                </a:solidFill>
              </a:rPr>
              <a:t>cbsiegechantal@gmail.com</a:t>
            </a:r>
          </a:p>
          <a:p>
            <a:pPr>
              <a:buNone/>
            </a:pPr>
            <a:r>
              <a:rPr lang="fr-FR" sz="1900" b="1" dirty="0"/>
              <a:t>01.42.28.37.37</a:t>
            </a:r>
          </a:p>
          <a:p>
            <a:pPr>
              <a:buNone/>
            </a:pPr>
            <a:r>
              <a:rPr lang="fr-FR" sz="1900" b="1" dirty="0"/>
              <a:t>01.42.28.88.18</a:t>
            </a:r>
          </a:p>
          <a:p>
            <a:pPr>
              <a:buNone/>
            </a:pPr>
            <a:r>
              <a:rPr lang="fr-FR" sz="1900" b="1" dirty="0"/>
              <a:t>07.61.51.40.10</a:t>
            </a:r>
          </a:p>
          <a:p>
            <a:pPr>
              <a:buNone/>
            </a:pPr>
            <a:endParaRPr lang="fr-FR" sz="3000" b="1" dirty="0"/>
          </a:p>
          <a:p>
            <a:pPr>
              <a:buNone/>
            </a:pPr>
            <a:r>
              <a:rPr lang="fr-FR" sz="1800" b="1" dirty="0"/>
              <a:t>                                                                             </a:t>
            </a:r>
          </a:p>
        </p:txBody>
      </p:sp>
      <p:pic>
        <p:nvPicPr>
          <p:cNvPr id="5" name="Image 4" descr="cb logo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60871" y="853073"/>
            <a:ext cx="2483768" cy="1153178"/>
          </a:xfrm>
          <a:prstGeom prst="rect">
            <a:avLst/>
          </a:prstGeom>
          <a:effectLst>
            <a:glow rad="228600">
              <a:srgbClr val="92D050">
                <a:alpha val="40000"/>
              </a:srgbClr>
            </a:glow>
          </a:effectLst>
        </p:spPr>
      </p:pic>
      <p:sp>
        <p:nvSpPr>
          <p:cNvPr id="2" name="Rectangle 1"/>
          <p:cNvSpPr/>
          <p:nvPr/>
        </p:nvSpPr>
        <p:spPr>
          <a:xfrm>
            <a:off x="7336273" y="113174"/>
            <a:ext cx="1686680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500" b="1" dirty="0">
                <a:solidFill>
                  <a:schemeClr val="bg1"/>
                </a:solidFill>
              </a:rPr>
              <a:t>Chantal GINOUX,</a:t>
            </a:r>
          </a:p>
          <a:p>
            <a:r>
              <a:rPr lang="fr-FR" sz="1500" b="1" dirty="0">
                <a:solidFill>
                  <a:schemeClr val="bg1"/>
                </a:solidFill>
              </a:rPr>
              <a:t> Responsable</a:t>
            </a:r>
          </a:p>
          <a:p>
            <a:r>
              <a:rPr lang="fr-FR" sz="1500" b="1" dirty="0">
                <a:solidFill>
                  <a:schemeClr val="bg1"/>
                </a:solidFill>
              </a:rPr>
              <a:t> du siège. 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7937054" y="2131985"/>
            <a:ext cx="137249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500" b="1" i="1" dirty="0">
                <a:solidFill>
                  <a:schemeClr val="bg1"/>
                </a:solidFill>
              </a:rPr>
              <a:t>Sylvie MONTEUX, secrétaire</a:t>
            </a:r>
          </a:p>
          <a:p>
            <a:r>
              <a:rPr lang="fr-FR" sz="1500" b="1" i="1" dirty="0">
                <a:solidFill>
                  <a:schemeClr val="bg1"/>
                </a:solidFill>
              </a:rPr>
              <a:t>( longue maladie)</a:t>
            </a:r>
            <a:endParaRPr lang="fr-FR" sz="1500" i="1" dirty="0">
              <a:solidFill>
                <a:schemeClr val="bg1"/>
              </a:solidFill>
            </a:endParaRPr>
          </a:p>
        </p:txBody>
      </p:sp>
      <p:pic>
        <p:nvPicPr>
          <p:cNvPr id="10" name="Audio 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B4464EA-6F39-44AF-A710-6F0055F54BAA}"/>
              </a:ext>
            </a:extLst>
          </p:cNvPr>
          <p:cNvSpPr/>
          <p:nvPr/>
        </p:nvSpPr>
        <p:spPr>
          <a:xfrm>
            <a:off x="7773599" y="1059712"/>
            <a:ext cx="1170513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500" b="1" dirty="0">
                <a:solidFill>
                  <a:schemeClr val="bg1"/>
                </a:solidFill>
              </a:rPr>
              <a:t>Valencia </a:t>
            </a:r>
          </a:p>
          <a:p>
            <a:r>
              <a:rPr lang="fr-FR" sz="1500" b="1" dirty="0">
                <a:solidFill>
                  <a:schemeClr val="bg1"/>
                </a:solidFill>
              </a:rPr>
              <a:t>ALLAIRE</a:t>
            </a:r>
          </a:p>
          <a:p>
            <a:r>
              <a:rPr lang="fr-FR" sz="1500" b="1" dirty="0">
                <a:solidFill>
                  <a:schemeClr val="bg1"/>
                </a:solidFill>
              </a:rPr>
              <a:t>Secrétaire </a:t>
            </a:r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00A09F02-653B-4458-A2AD-5811E149BDC0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043608" y="161907"/>
            <a:ext cx="4895109" cy="564308"/>
          </a:xfrm>
          <a:prstGeom prst="rect">
            <a:avLst/>
          </a:prstGeom>
          <a:solidFill>
            <a:srgbClr val="92D050"/>
          </a:solidFill>
          <a:ln w="9525">
            <a:solidFill>
              <a:srgbClr val="B8CCE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30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oper Black" panose="0208090404030B020404" pitchFamily="18" charset="0"/>
                <a:ea typeface="Calibri" pitchFamily="34" charset="0"/>
                <a:cs typeface="Times New Roman" pitchFamily="18" charset="0"/>
              </a:rPr>
              <a:t>ROLE ET LES MISSIONS DU SIEGE</a:t>
            </a:r>
            <a:endParaRPr kumimoji="0" lang="fr-FR" sz="230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Cooper Black" panose="0208090404030B020404" pitchFamily="18" charset="0"/>
              <a:cs typeface="Arial" pitchFamily="34" charset="0"/>
            </a:endParaRPr>
          </a:p>
        </p:txBody>
      </p:sp>
      <p:pic>
        <p:nvPicPr>
          <p:cNvPr id="8" name="Image 7" descr="Une image contenant personne, souriant, habits, intérieur&#10;&#10;Description générée avec un niveau de confiance élevé">
            <a:extLst>
              <a:ext uri="{FF2B5EF4-FFF2-40B4-BE49-F238E27FC236}">
                <a16:creationId xmlns:a16="http://schemas.microsoft.com/office/drawing/2014/main" id="{83C47B4F-D01D-4A70-B74F-75C3C6CDED9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1332541"/>
            <a:ext cx="764144" cy="730226"/>
          </a:xfrm>
          <a:prstGeom prst="rect">
            <a:avLst/>
          </a:prstGeom>
          <a:effectLst>
            <a:glow rad="127000">
              <a:schemeClr val="accent1">
                <a:lumMod val="40000"/>
                <a:lumOff val="60000"/>
              </a:schemeClr>
            </a:glow>
          </a:effectLst>
        </p:spPr>
      </p:pic>
      <p:pic>
        <p:nvPicPr>
          <p:cNvPr id="13" name="Image 12" descr="Une image contenant intérieur, rideau, mur, meubles&#10;&#10;Description générée avec un niveau de confiance très élevé">
            <a:extLst>
              <a:ext uri="{FF2B5EF4-FFF2-40B4-BE49-F238E27FC236}">
                <a16:creationId xmlns:a16="http://schemas.microsoft.com/office/drawing/2014/main" id="{ED7397EB-39B0-43E3-A390-09D25344BAD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755" y="5007247"/>
            <a:ext cx="1142577" cy="1523436"/>
          </a:xfrm>
          <a:prstGeom prst="rect">
            <a:avLst/>
          </a:prstGeom>
        </p:spPr>
      </p:pic>
      <p:pic>
        <p:nvPicPr>
          <p:cNvPr id="16" name="Image 15" descr="Une image contenant personne, ciel, fenêtre, extérieur&#10;&#10;Description générée avec un niveau de confiance très élevé">
            <a:extLst>
              <a:ext uri="{FF2B5EF4-FFF2-40B4-BE49-F238E27FC236}">
                <a16:creationId xmlns:a16="http://schemas.microsoft.com/office/drawing/2014/main" id="{758B2A31-5699-4A59-A4AA-3B80D914967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72061"/>
            <a:ext cx="764144" cy="766988"/>
          </a:xfrm>
          <a:prstGeom prst="rect">
            <a:avLst/>
          </a:prstGeom>
          <a:effectLst>
            <a:glow rad="127000">
              <a:schemeClr val="accent2">
                <a:lumMod val="40000"/>
                <a:lumOff val="60000"/>
              </a:schemeClr>
            </a:glow>
          </a:effectLst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616F8831-8618-4081-9D59-022D05A5527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2276" y="2485692"/>
            <a:ext cx="616656" cy="822520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49"/>
    </mc:Choice>
    <mc:Fallback xmlns="">
      <p:transition spd="slow" advTm="55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>
            <a:extLst>
              <a:ext uri="{FF2B5EF4-FFF2-40B4-BE49-F238E27FC236}">
                <a16:creationId xmlns:a16="http://schemas.microsoft.com/office/drawing/2014/main" id="{EE8B6597-6E3B-44CA-B270-04711A41D7DB}"/>
              </a:ext>
            </a:extLst>
          </p:cNvPr>
          <p:cNvSpPr txBox="1">
            <a:spLocks noGrp="1" noChangeArrowheads="1"/>
          </p:cNvSpPr>
          <p:nvPr>
            <p:ph idx="1"/>
          </p:nvPr>
        </p:nvSpPr>
        <p:spPr bwMode="auto">
          <a:xfrm>
            <a:off x="1403648" y="239699"/>
            <a:ext cx="4762872" cy="575915"/>
          </a:xfrm>
          <a:prstGeom prst="rect">
            <a:avLst/>
          </a:prstGeom>
          <a:solidFill>
            <a:srgbClr val="92D050"/>
          </a:solidFill>
          <a:ln w="9525">
            <a:solidFill>
              <a:srgbClr val="B8CCE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30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oper Black" panose="0208090404030B020404" pitchFamily="18" charset="0"/>
                <a:ea typeface="Calibri" pitchFamily="34" charset="0"/>
                <a:cs typeface="Times New Roman" pitchFamily="18" charset="0"/>
              </a:rPr>
              <a:t>ROLE DU SIEGE</a:t>
            </a:r>
            <a:endParaRPr kumimoji="0" lang="fr-FR" sz="230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Cooper Black" panose="0208090404030B020404" pitchFamily="18" charset="0"/>
              <a:cs typeface="Arial" pitchFamily="34" charset="0"/>
            </a:endParaRPr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7375B6F1-99AE-41B1-B2BE-0EDDC1723D6E}"/>
              </a:ext>
            </a:extLst>
          </p:cNvPr>
          <p:cNvSpPr txBox="1">
            <a:spLocks/>
          </p:cNvSpPr>
          <p:nvPr/>
        </p:nvSpPr>
        <p:spPr>
          <a:xfrm>
            <a:off x="395534" y="1130202"/>
            <a:ext cx="6840761" cy="54880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000" b="1" dirty="0">
                <a:highlight>
                  <a:srgbClr val="00FF00"/>
                </a:highlight>
              </a:rPr>
              <a:t>EN INTERNE</a:t>
            </a:r>
          </a:p>
          <a:p>
            <a:pPr marL="0" indent="0">
              <a:buNone/>
            </a:pPr>
            <a:endParaRPr lang="fr-FR" sz="3000" b="1" dirty="0"/>
          </a:p>
          <a:p>
            <a:pPr>
              <a:buFontTx/>
              <a:buChar char="-"/>
            </a:pPr>
            <a:r>
              <a:rPr lang="fr-FR" sz="3000" b="1" dirty="0"/>
              <a:t>Administratif</a:t>
            </a:r>
          </a:p>
          <a:p>
            <a:pPr marL="0" indent="0">
              <a:buNone/>
            </a:pPr>
            <a:endParaRPr lang="fr-FR" sz="3000" b="1" dirty="0"/>
          </a:p>
          <a:p>
            <a:pPr>
              <a:buFontTx/>
              <a:buChar char="-"/>
            </a:pPr>
            <a:r>
              <a:rPr lang="fr-FR" sz="3000" b="1" dirty="0"/>
              <a:t>Comptabilité du siège</a:t>
            </a:r>
          </a:p>
          <a:p>
            <a:pPr marL="0" indent="0">
              <a:buFont typeface="Wingdings 3" charset="2"/>
              <a:buNone/>
            </a:pPr>
            <a:endParaRPr lang="fr-FR" sz="3000" b="1" dirty="0"/>
          </a:p>
          <a:p>
            <a:pPr>
              <a:buFontTx/>
              <a:buChar char="-"/>
            </a:pPr>
            <a:r>
              <a:rPr lang="fr-FR" sz="3000" b="1" dirty="0"/>
              <a:t>Communication</a:t>
            </a:r>
          </a:p>
          <a:p>
            <a:pPr marL="0" indent="0">
              <a:buFont typeface="Wingdings 3" charset="2"/>
              <a:buNone/>
            </a:pPr>
            <a:endParaRPr lang="fr-FR" sz="3000" b="1" dirty="0"/>
          </a:p>
          <a:p>
            <a:pPr>
              <a:buFontTx/>
              <a:buChar char="-"/>
            </a:pPr>
            <a:endParaRPr lang="fr-FR" sz="3000" b="1" dirty="0"/>
          </a:p>
          <a:p>
            <a:endParaRPr lang="fr-FR" dirty="0"/>
          </a:p>
        </p:txBody>
      </p:sp>
      <p:pic>
        <p:nvPicPr>
          <p:cNvPr id="5122" name="Picture 2" descr="RÃ©sultat de recherche d'images pour &quot;DESSIN DE COMPTABILITE&quot;">
            <a:extLst>
              <a:ext uri="{FF2B5EF4-FFF2-40B4-BE49-F238E27FC236}">
                <a16:creationId xmlns:a16="http://schemas.microsoft.com/office/drawing/2014/main" id="{E771B94E-88FB-48F5-87E4-625BDDF5F1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28203">
            <a:off x="4913437" y="2006793"/>
            <a:ext cx="2129079" cy="141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30D95EC1-9737-4BB0-B6B2-983C0D2B25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64506">
            <a:off x="5458281" y="3601475"/>
            <a:ext cx="1076596" cy="1514989"/>
          </a:xfrm>
          <a:prstGeom prst="rect">
            <a:avLst/>
          </a:prstGeom>
        </p:spPr>
      </p:pic>
      <p:pic>
        <p:nvPicPr>
          <p:cNvPr id="5124" name="Picture 4" descr="http://www.croixbleue.fr/IMG/arton439.jpg?1511987989">
            <a:extLst>
              <a:ext uri="{FF2B5EF4-FFF2-40B4-BE49-F238E27FC236}">
                <a16:creationId xmlns:a16="http://schemas.microsoft.com/office/drawing/2014/main" id="{0ECAE58E-7A55-430B-8875-C3C934D798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64342">
            <a:off x="4639156" y="4588502"/>
            <a:ext cx="1004759" cy="1434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8722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980728"/>
            <a:ext cx="8486463" cy="6067343"/>
          </a:xfrm>
        </p:spPr>
        <p:txBody>
          <a:bodyPr>
            <a:normAutofit fontScale="55000" lnSpcReduction="20000"/>
          </a:bodyPr>
          <a:lstStyle/>
          <a:p>
            <a:pPr fontAlgn="base"/>
            <a:r>
              <a:rPr lang="fr-FR" sz="4800" b="1" dirty="0">
                <a:highlight>
                  <a:srgbClr val="00FF00"/>
                </a:highlight>
              </a:rPr>
              <a:t>EN EXTERNE</a:t>
            </a:r>
          </a:p>
          <a:p>
            <a:pPr marL="0" indent="0" fontAlgn="base">
              <a:buNone/>
            </a:pPr>
            <a:endParaRPr lang="fr-FR" sz="4800" b="1" dirty="0">
              <a:highlight>
                <a:srgbClr val="00FF00"/>
              </a:highlight>
            </a:endParaRPr>
          </a:p>
          <a:p>
            <a:pPr marL="0" indent="0" fontAlgn="base">
              <a:buNone/>
            </a:pPr>
            <a:endParaRPr lang="fr-FR" sz="4800" b="1" dirty="0">
              <a:highlight>
                <a:srgbClr val="00FF00"/>
              </a:highlight>
            </a:endParaRPr>
          </a:p>
          <a:p>
            <a:pPr fontAlgn="base">
              <a:buFontTx/>
              <a:buChar char="-"/>
            </a:pPr>
            <a:r>
              <a:rPr lang="fr-FR" sz="5500" b="1" dirty="0"/>
              <a:t>Accueil et orientation</a:t>
            </a:r>
          </a:p>
          <a:p>
            <a:pPr marL="0" indent="0" fontAlgn="base">
              <a:buNone/>
            </a:pPr>
            <a:endParaRPr lang="fr-FR" sz="5500" b="1" dirty="0"/>
          </a:p>
          <a:p>
            <a:pPr marL="0" indent="0" fontAlgn="base">
              <a:buNone/>
            </a:pPr>
            <a:endParaRPr lang="fr-FR" sz="5500" b="1" dirty="0">
              <a:highlight>
                <a:srgbClr val="00FF00"/>
              </a:highlight>
            </a:endParaRPr>
          </a:p>
          <a:p>
            <a:pPr fontAlgn="base">
              <a:buFontTx/>
              <a:buChar char="-"/>
            </a:pPr>
            <a:r>
              <a:rPr lang="fr-FR" sz="5500" b="1" dirty="0"/>
              <a:t>Partenaires Associatif</a:t>
            </a:r>
          </a:p>
          <a:p>
            <a:pPr fontAlgn="base">
              <a:buFontTx/>
              <a:buChar char="-"/>
            </a:pPr>
            <a:endParaRPr lang="fr-FR" sz="5500" b="1" dirty="0"/>
          </a:p>
          <a:p>
            <a:pPr fontAlgn="base">
              <a:buFontTx/>
              <a:buChar char="-"/>
            </a:pPr>
            <a:endParaRPr lang="fr-FR" sz="5500" b="1" dirty="0"/>
          </a:p>
          <a:p>
            <a:pPr fontAlgn="base">
              <a:buFontTx/>
              <a:buChar char="-"/>
            </a:pPr>
            <a:r>
              <a:rPr lang="fr-FR" sz="5500" b="1" dirty="0"/>
              <a:t>Instances de tutelles</a:t>
            </a:r>
          </a:p>
          <a:p>
            <a:pPr fontAlgn="base">
              <a:buFontTx/>
              <a:buChar char="-"/>
            </a:pPr>
            <a:endParaRPr lang="fr-FR" sz="3000" b="1" dirty="0"/>
          </a:p>
          <a:p>
            <a:pPr marL="0" lvl="0" indent="0" algn="ctr" fontAlgn="base">
              <a:buNone/>
            </a:pPr>
            <a:r>
              <a:rPr lang="fr-FR" sz="9200" b="1" dirty="0"/>
              <a:t> </a:t>
            </a:r>
            <a:r>
              <a:rPr lang="fr-FR" dirty="0"/>
              <a:t> </a:t>
            </a:r>
          </a:p>
          <a:p>
            <a:pPr lvl="0" algn="just"/>
            <a:endParaRPr lang="fr-FR" dirty="0"/>
          </a:p>
          <a:p>
            <a:pPr>
              <a:buNone/>
            </a:pPr>
            <a:endParaRPr lang="fr-FR" dirty="0"/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D550B61B-E99B-480E-ACDA-FF3E01808149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098693" y="113174"/>
            <a:ext cx="4895109" cy="564308"/>
          </a:xfrm>
          <a:prstGeom prst="rect">
            <a:avLst/>
          </a:prstGeom>
          <a:solidFill>
            <a:srgbClr val="92D050"/>
          </a:solidFill>
          <a:ln w="9525">
            <a:solidFill>
              <a:srgbClr val="B8CCE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30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oper Black" panose="0208090404030B020404" pitchFamily="18" charset="0"/>
                <a:ea typeface="Calibri" pitchFamily="34" charset="0"/>
                <a:cs typeface="Times New Roman" pitchFamily="18" charset="0"/>
              </a:rPr>
              <a:t>ROLE ET  MISSIONS DU SIEGE</a:t>
            </a:r>
            <a:endParaRPr kumimoji="0" lang="fr-FR" sz="230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Cooper Black" panose="0208090404030B020404" pitchFamily="18" charset="0"/>
              <a:cs typeface="Arial" pitchFamily="34" charset="0"/>
            </a:endParaRPr>
          </a:p>
        </p:txBody>
      </p:sp>
      <p:pic>
        <p:nvPicPr>
          <p:cNvPr id="5" name="Image 4" descr="Une image contenant personne, intérieur, mur, groupe&#10;&#10;Description générée avec un niveau de confiance très élevé">
            <a:extLst>
              <a:ext uri="{FF2B5EF4-FFF2-40B4-BE49-F238E27FC236}">
                <a16:creationId xmlns:a16="http://schemas.microsoft.com/office/drawing/2014/main" id="{9B0A2F24-D49C-47AD-ADCD-11D88DBB41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2664" y="834252"/>
            <a:ext cx="1741625" cy="1250032"/>
          </a:xfrm>
          <a:prstGeom prst="rect">
            <a:avLst/>
          </a:prstGeom>
        </p:spPr>
      </p:pic>
      <p:pic>
        <p:nvPicPr>
          <p:cNvPr id="15" name="Image 14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AA736E61-FDCD-4A6A-94A7-39190FD5E7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2801">
            <a:off x="5665015" y="3908113"/>
            <a:ext cx="1465173" cy="2034744"/>
          </a:xfrm>
          <a:prstGeom prst="rect">
            <a:avLst/>
          </a:prstGeom>
        </p:spPr>
      </p:pic>
      <p:pic>
        <p:nvPicPr>
          <p:cNvPr id="17" name="Image 16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90CA15B2-D58B-42ED-B6DF-E7D62B73BD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50803">
            <a:off x="5693988" y="4503600"/>
            <a:ext cx="1465173" cy="2034744"/>
          </a:xfrm>
          <a:prstGeom prst="rect">
            <a:avLst/>
          </a:prstGeom>
        </p:spPr>
      </p:pic>
      <p:pic>
        <p:nvPicPr>
          <p:cNvPr id="4100" name="Picture 4" descr="RÃ©sultat de recherche d'images pour &quot;LOGO CNAMTS&quot;">
            <a:extLst>
              <a:ext uri="{FF2B5EF4-FFF2-40B4-BE49-F238E27FC236}">
                <a16:creationId xmlns:a16="http://schemas.microsoft.com/office/drawing/2014/main" id="{B9414096-0A3B-498E-B3DC-F237111AC6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633165"/>
            <a:ext cx="1666900" cy="773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RÃ©sultat de recherche d'images pour &quot;LOGO DGS&quot;">
            <a:extLst>
              <a:ext uri="{FF2B5EF4-FFF2-40B4-BE49-F238E27FC236}">
                <a16:creationId xmlns:a16="http://schemas.microsoft.com/office/drawing/2014/main" id="{8029BFBC-82C0-414D-BC50-8078255864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2731" y="5805264"/>
            <a:ext cx="680864" cy="680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"/>
    </mc:Choice>
    <mc:Fallback xmlns="">
      <p:transition spd="slow" advTm="49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>
            <a:extLst>
              <a:ext uri="{FF2B5EF4-FFF2-40B4-BE49-F238E27FC236}">
                <a16:creationId xmlns:a16="http://schemas.microsoft.com/office/drawing/2014/main" id="{E2F82734-DE96-43E4-89FE-8A2F19D1754D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508000" y="609600"/>
            <a:ext cx="6447500" cy="617475"/>
          </a:xfrm>
          <a:prstGeom prst="rect">
            <a:avLst/>
          </a:prstGeom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3000" u="none" strike="noStrike" cap="none" normalizeH="0" baseline="0" dirty="0">
                <a:ln>
                  <a:noFill/>
                </a:ln>
                <a:effectLst/>
                <a:latin typeface="Cooper Black" panose="0208090404030B020404" pitchFamily="18" charset="0"/>
                <a:ea typeface="Calibri" pitchFamily="34" charset="0"/>
                <a:cs typeface="Times New Roman" pitchFamily="18" charset="0"/>
              </a:rPr>
              <a:t>ROLE </a:t>
            </a:r>
            <a:r>
              <a:rPr lang="fr-FR" sz="3000" dirty="0">
                <a:latin typeface="Cooper Black" panose="0208090404030B020404" pitchFamily="18" charset="0"/>
                <a:ea typeface="Calibri" pitchFamily="34" charset="0"/>
                <a:cs typeface="Times New Roman" pitchFamily="18" charset="0"/>
              </a:rPr>
              <a:t>ET  MISSIONS </a:t>
            </a:r>
            <a:r>
              <a:rPr kumimoji="0" lang="fr-FR" sz="3000" u="none" strike="noStrike" cap="none" normalizeH="0" baseline="0" dirty="0">
                <a:ln>
                  <a:noFill/>
                </a:ln>
                <a:effectLst/>
                <a:latin typeface="Cooper Black" panose="0208090404030B020404" pitchFamily="18" charset="0"/>
                <a:ea typeface="Calibri" pitchFamily="34" charset="0"/>
                <a:cs typeface="Times New Roman" pitchFamily="18" charset="0"/>
              </a:rPr>
              <a:t>DU SIEGE</a:t>
            </a:r>
            <a:endParaRPr kumimoji="0" lang="fr-FR" sz="3000" u="none" strike="noStrike" cap="none" normalizeH="0" baseline="0" dirty="0">
              <a:ln>
                <a:noFill/>
              </a:ln>
              <a:effectLst/>
              <a:latin typeface="Cooper Black" panose="0208090404030B020404" pitchFamily="18" charset="0"/>
              <a:cs typeface="Arial" pitchFamily="34" charset="0"/>
            </a:endParaRPr>
          </a:p>
        </p:txBody>
      </p:sp>
      <p:pic>
        <p:nvPicPr>
          <p:cNvPr id="9" name="Image 8" descr="Une image contenant personne, debout, photo, groupe&#10;&#10;Description générée automatiquement">
            <a:extLst>
              <a:ext uri="{FF2B5EF4-FFF2-40B4-BE49-F238E27FC236}">
                <a16:creationId xmlns:a16="http://schemas.microsoft.com/office/drawing/2014/main" id="{3A6ED6B1-4CD2-4301-A650-285ACC6C198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28" r="15117" b="-4"/>
          <a:stretch/>
        </p:blipFill>
        <p:spPr>
          <a:xfrm>
            <a:off x="357491" y="1265375"/>
            <a:ext cx="1951476" cy="1826881"/>
          </a:xfrm>
          <a:prstGeom prst="rect">
            <a:avLst/>
          </a:prstGeom>
        </p:spPr>
      </p:pic>
      <p:pic>
        <p:nvPicPr>
          <p:cNvPr id="14" name="Image 13" descr="Une image contenant personne, posant, extérieur, groupe&#10;&#10;Description générée automatiquement">
            <a:extLst>
              <a:ext uri="{FF2B5EF4-FFF2-40B4-BE49-F238E27FC236}">
                <a16:creationId xmlns:a16="http://schemas.microsoft.com/office/drawing/2014/main" id="{7B1D1B04-0C85-4B99-85A1-C2F8AB77B54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93" r="19878"/>
          <a:stretch/>
        </p:blipFill>
        <p:spPr>
          <a:xfrm rot="21600000">
            <a:off x="2611934" y="1227075"/>
            <a:ext cx="1962037" cy="1825623"/>
          </a:xfrm>
          <a:prstGeom prst="rect">
            <a:avLst/>
          </a:prstGeom>
        </p:spPr>
      </p:pic>
      <p:sp>
        <p:nvSpPr>
          <p:cNvPr id="7172" name="Isosceles Triangle 8">
            <a:extLst>
              <a:ext uri="{FF2B5EF4-FFF2-40B4-BE49-F238E27FC236}">
                <a16:creationId xmlns:a16="http://schemas.microsoft.com/office/drawing/2014/main" id="{339B2E5C-7D38-46FD-A927-39796E8F9F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201"/>
            <a:ext cx="357491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7170" name="Picture 2" descr="http://www.croixbleue.fr/IMG/arton496.jpg?1541016086">
            <a:extLst>
              <a:ext uri="{FF2B5EF4-FFF2-40B4-BE49-F238E27FC236}">
                <a16:creationId xmlns:a16="http://schemas.microsoft.com/office/drawing/2014/main" id="{F6342966-7F58-4845-B015-B02ABD74B3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67" r="22032" b="1"/>
          <a:stretch/>
        </p:blipFill>
        <p:spPr bwMode="auto">
          <a:xfrm>
            <a:off x="378513" y="3130556"/>
            <a:ext cx="1934548" cy="1826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MP900406569[1]">
            <a:extLst>
              <a:ext uri="{FF2B5EF4-FFF2-40B4-BE49-F238E27FC236}">
                <a16:creationId xmlns:a16="http://schemas.microsoft.com/office/drawing/2014/main" id="{EA76C2F5-BA5F-4EE7-8C95-DE628DE403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3" r="6602" b="-3"/>
          <a:stretch/>
        </p:blipFill>
        <p:spPr bwMode="auto">
          <a:xfrm>
            <a:off x="2623457" y="3428999"/>
            <a:ext cx="1962037" cy="1825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D2CB90ED-7AFC-445D-B578-5B99EF2741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6003" y="488728"/>
            <a:ext cx="3856419" cy="588054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sz="3000" b="1" dirty="0">
              <a:highlight>
                <a:srgbClr val="00FF00"/>
              </a:highlight>
            </a:endParaRPr>
          </a:p>
          <a:p>
            <a:r>
              <a:rPr lang="fr-FR" sz="3000" b="1" dirty="0"/>
              <a:t>GESTION des différentes manifestations de la CROIX BLEUE</a:t>
            </a:r>
          </a:p>
          <a:p>
            <a:endParaRPr lang="fr-FR" sz="3000" b="1" dirty="0"/>
          </a:p>
          <a:p>
            <a:r>
              <a:rPr lang="fr-FR" sz="3000" b="1" dirty="0"/>
              <a:t>INTERFACE entre les différentes instances en interne et en externe</a:t>
            </a:r>
          </a:p>
          <a:p>
            <a:endParaRPr lang="fr-FR" dirty="0"/>
          </a:p>
        </p:txBody>
      </p:sp>
      <p:pic>
        <p:nvPicPr>
          <p:cNvPr id="17" name="Picture 8" descr="http://blaueskreuz.ch/wp-content/uploads/2016/01/logoint.png">
            <a:extLst>
              <a:ext uri="{FF2B5EF4-FFF2-40B4-BE49-F238E27FC236}">
                <a16:creationId xmlns:a16="http://schemas.microsoft.com/office/drawing/2014/main" id="{C232DDF6-3951-4C00-A2E2-0322F7A02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089" y="5367597"/>
            <a:ext cx="1619672" cy="871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42DDE9F-E7DB-43D3-BD0E-598BEB3A771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0946" y="5254622"/>
            <a:ext cx="1934548" cy="149347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106"/>
    </mc:Choice>
    <mc:Fallback xmlns="">
      <p:transition spd="slow" advTm="291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pauseEvt time="16673" objId="4"/>
        <p14:seekEvt time="16673" objId="4" seek="108398"/>
        <p14:stopEvt time="29106" objId="4"/>
      </p14:showEvtLst>
    </p:ext>
  </p:extLst>
</p:sld>
</file>

<file path=ppt/theme/theme1.xml><?xml version="1.0" encoding="utf-8"?>
<a:theme xmlns:a="http://schemas.openxmlformats.org/drawingml/2006/main" name="Facette">
  <a:themeElements>
    <a:clrScheme name="Facette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te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t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</TotalTime>
  <Words>472</Words>
  <Application>Microsoft Office PowerPoint</Application>
  <PresentationFormat>Affichage à l'écran (4:3)</PresentationFormat>
  <Paragraphs>173</Paragraphs>
  <Slides>17</Slides>
  <Notes>0</Notes>
  <HiddenSlides>0</HiddenSlides>
  <MMClips>1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5" baseType="lpstr">
      <vt:lpstr>Arial</vt:lpstr>
      <vt:lpstr>Brush Script MT</vt:lpstr>
      <vt:lpstr>Calibri</vt:lpstr>
      <vt:lpstr>Cooper Black</vt:lpstr>
      <vt:lpstr>Helvetica Neue</vt:lpstr>
      <vt:lpstr>Trebuchet MS</vt:lpstr>
      <vt:lpstr>Wingdings 3</vt:lpstr>
      <vt:lpstr>Facette</vt:lpstr>
      <vt:lpstr>LA CROIX BLEUE FRANCAISE</vt:lpstr>
      <vt:lpstr>Présentation PowerPoint</vt:lpstr>
      <vt:lpstr>CONSEIL D’ADMINISTRATION de la CROIX BLEUE 2018</vt:lpstr>
      <vt:lpstr>CONSEIL D’ADMINISTRATION de la CROIX BLEUE 2018</vt:lpstr>
      <vt:lpstr>CONSEIL D’ADMINISTRATION de la CROIX BLEUE 2018</vt:lpstr>
      <vt:lpstr>ROLE ET LES MISSIONS DU SIEGE</vt:lpstr>
      <vt:lpstr>Présentation PowerPoint</vt:lpstr>
      <vt:lpstr>ROLE ET  MISSIONS DU SIEGE</vt:lpstr>
      <vt:lpstr>ROLE ET  MISSIONS DU SIEGE</vt:lpstr>
      <vt:lpstr>LA COMMISSION DE FORMATION</vt:lpstr>
      <vt:lpstr>LA COMMISSION DE FORMATION</vt:lpstr>
      <vt:lpstr>LA COMMISSION DES FINANCES</vt:lpstr>
      <vt:lpstr>LA COMMISSION DES FINANCES</vt:lpstr>
      <vt:lpstr>LES DOCS DE FIN D’ANNEE: ce qui change</vt:lpstr>
      <vt:lpstr>LES DOCS DE FIN D’ANNEE ce qui change …</vt:lpstr>
      <vt:lpstr>LES DOCS DE FIN D’ANNEE VOS PROPOSITIONS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CROIX BLEUE FRANCAISE</dc:title>
  <dc:creator>chantal ginoux</dc:creator>
  <cp:lastModifiedBy>chantal ginoux</cp:lastModifiedBy>
  <cp:revision>13</cp:revision>
  <dcterms:created xsi:type="dcterms:W3CDTF">2018-11-25T21:53:49Z</dcterms:created>
  <dcterms:modified xsi:type="dcterms:W3CDTF">2020-01-23T12:35:06Z</dcterms:modified>
</cp:coreProperties>
</file>